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7" r:id="rId4"/>
    <p:sldId id="258" r:id="rId5"/>
    <p:sldId id="259" r:id="rId6"/>
    <p:sldId id="260" r:id="rId7"/>
    <p:sldId id="261" r:id="rId8"/>
    <p:sldId id="262" r:id="rId9"/>
    <p:sldId id="263" r:id="rId10"/>
    <p:sldId id="269" r:id="rId11"/>
    <p:sldId id="270" r:id="rId12"/>
    <p:sldId id="272" r:id="rId13"/>
    <p:sldId id="264" r:id="rId14"/>
    <p:sldId id="265" r:id="rId15"/>
    <p:sldId id="266" r:id="rId16"/>
  </p:sldIdLst>
  <p:sldSz cx="18288000" cy="10287000"/>
  <p:notesSz cx="6858000" cy="9144000"/>
  <p:embeddedFontLst>
    <p:embeddedFont>
      <p:font typeface="Barlow Bold" panose="020B0604020202020204" charset="0"/>
      <p:regular r:id="rId17"/>
    </p:embeddedFont>
    <p:embeddedFont>
      <p:font typeface="Clear Sans Bold" panose="020B0604020202020204" charset="0"/>
      <p:regular r:id="rId18"/>
    </p:embeddedFont>
    <p:embeddedFont>
      <p:font typeface="Kollektif" panose="020B0604020202020204" charset="0"/>
      <p:regular r:id="rId19"/>
    </p:embeddedFont>
    <p:embeddedFont>
      <p:font typeface="Kollektif Bold" panose="020B0604020202020204" charset="0"/>
      <p:regular r:id="rId20"/>
    </p:embeddedFont>
    <p:embeddedFont>
      <p:font typeface="Montserrat Bold Italics" panose="020B0604020202020204" charset="-52"/>
      <p:regular r:id="rId21"/>
    </p:embeddedFont>
    <p:embeddedFont>
      <p:font typeface="Poppins" panose="00000500000000000000" pitchFamily="2" charset="0"/>
      <p:regular r:id="rId22"/>
    </p:embeddedFont>
    <p:embeddedFont>
      <p:font typeface="Poppins Bold" panose="00000800000000000000" charset="0"/>
      <p:regular r:id="rId23"/>
    </p:embeddedFont>
    <p:embeddedFont>
      <p:font typeface="Poppins Semi-Bold" panose="020B0604020202020204" charset="0"/>
      <p:regular r:id="rId24"/>
    </p:embeddedFont>
    <p:embeddedFont>
      <p:font typeface="Roboto Bold"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22" autoAdjust="0"/>
  </p:normalViewPr>
  <p:slideViewPr>
    <p:cSldViewPr>
      <p:cViewPr varScale="1">
        <p:scale>
          <a:sx n="62" d="100"/>
          <a:sy n="62" d="100"/>
        </p:scale>
        <p:origin x="34"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svg"/><Relationship Id="rId7"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9.pn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3.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svg"/><Relationship Id="rId7"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4.svg"/><Relationship Id="rId7" Type="http://schemas.openxmlformats.org/officeDocument/2006/relationships/image" Target="../media/image6.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svg"/><Relationship Id="rId7"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7.svg"/><Relationship Id="rId10" Type="http://schemas.openxmlformats.org/officeDocument/2006/relationships/image" Target="../media/image7.png"/><Relationship Id="rId4" Type="http://schemas.openxmlformats.org/officeDocument/2006/relationships/image" Target="../media/image16.png"/><Relationship Id="rId9" Type="http://schemas.openxmlformats.org/officeDocument/2006/relationships/image" Target="../media/image6.sv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svg"/><Relationship Id="rId7" Type="http://schemas.openxmlformats.org/officeDocument/2006/relationships/image" Target="../media/image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9.png"/><Relationship Id="rId10"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6.sv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1.sv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svg"/><Relationship Id="rId7"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6.svg"/><Relationship Id="rId10" Type="http://schemas.openxmlformats.org/officeDocument/2006/relationships/image" Target="../media/image17.svg"/><Relationship Id="rId4" Type="http://schemas.openxmlformats.org/officeDocument/2006/relationships/image" Target="../media/image5.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385549" y="7980780"/>
            <a:ext cx="3880634" cy="3334920"/>
            <a:chOff x="0" y="0"/>
            <a:chExt cx="812800" cy="698500"/>
          </a:xfrm>
        </p:grpSpPr>
        <p:sp>
          <p:nvSpPr>
            <p:cNvPr id="3" name="Freeform 3"/>
            <p:cNvSpPr/>
            <p:nvPr/>
          </p:nvSpPr>
          <p:spPr>
            <a:xfrm>
              <a:off x="4214" y="0"/>
              <a:ext cx="804372" cy="698500"/>
            </a:xfrm>
            <a:custGeom>
              <a:avLst/>
              <a:gdLst/>
              <a:ahLst/>
              <a:cxnLst/>
              <a:rect l="l" t="t" r="r" b="b"/>
              <a:pathLst>
                <a:path w="804372" h="698500">
                  <a:moveTo>
                    <a:pt x="797550" y="368218"/>
                  </a:moveTo>
                  <a:lnTo>
                    <a:pt x="616422" y="679532"/>
                  </a:lnTo>
                  <a:cubicBezTo>
                    <a:pt x="609589" y="691275"/>
                    <a:pt x="597028" y="698500"/>
                    <a:pt x="583441" y="698500"/>
                  </a:cubicBezTo>
                  <a:lnTo>
                    <a:pt x="220931" y="698500"/>
                  </a:lnTo>
                  <a:cubicBezTo>
                    <a:pt x="207344" y="698500"/>
                    <a:pt x="194783" y="691275"/>
                    <a:pt x="187950" y="679532"/>
                  </a:cubicBezTo>
                  <a:lnTo>
                    <a:pt x="6822" y="368218"/>
                  </a:lnTo>
                  <a:cubicBezTo>
                    <a:pt x="0" y="356493"/>
                    <a:pt x="0" y="342007"/>
                    <a:pt x="6822" y="330282"/>
                  </a:cubicBezTo>
                  <a:lnTo>
                    <a:pt x="187950" y="18968"/>
                  </a:lnTo>
                  <a:cubicBezTo>
                    <a:pt x="194783" y="7225"/>
                    <a:pt x="207344" y="0"/>
                    <a:pt x="220931" y="0"/>
                  </a:cubicBezTo>
                  <a:lnTo>
                    <a:pt x="583441" y="0"/>
                  </a:lnTo>
                  <a:cubicBezTo>
                    <a:pt x="597028" y="0"/>
                    <a:pt x="609589" y="7225"/>
                    <a:pt x="616422" y="18968"/>
                  </a:cubicBezTo>
                  <a:lnTo>
                    <a:pt x="797550" y="330282"/>
                  </a:lnTo>
                  <a:cubicBezTo>
                    <a:pt x="804372" y="342007"/>
                    <a:pt x="804372" y="356493"/>
                    <a:pt x="797550" y="368218"/>
                  </a:cubicBezTo>
                  <a:close/>
                </a:path>
              </a:pathLst>
            </a:custGeom>
            <a:solidFill>
              <a:srgbClr val="00ADEF"/>
            </a:solidFill>
          </p:spPr>
        </p:sp>
        <p:sp>
          <p:nvSpPr>
            <p:cNvPr id="4" name="TextBox 4"/>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sp>
        <p:nvSpPr>
          <p:cNvPr id="5" name="AutoShape 5"/>
          <p:cNvSpPr/>
          <p:nvPr/>
        </p:nvSpPr>
        <p:spPr>
          <a:xfrm rot="-5400000">
            <a:off x="-1672563" y="6817397"/>
            <a:ext cx="4576012" cy="0"/>
          </a:xfrm>
          <a:prstGeom prst="line">
            <a:avLst/>
          </a:prstGeom>
          <a:ln w="95250" cap="rnd">
            <a:solidFill>
              <a:srgbClr val="00ADEF"/>
            </a:solidFill>
            <a:prstDash val="solid"/>
            <a:headEnd type="none" w="sm" len="sm"/>
            <a:tailEnd type="none" w="sm" len="sm"/>
          </a:ln>
        </p:spPr>
      </p:sp>
      <p:sp>
        <p:nvSpPr>
          <p:cNvPr id="6" name="AutoShape 6"/>
          <p:cNvSpPr/>
          <p:nvPr/>
        </p:nvSpPr>
        <p:spPr>
          <a:xfrm rot="-5400000">
            <a:off x="-1672563" y="3374353"/>
            <a:ext cx="4576012" cy="0"/>
          </a:xfrm>
          <a:prstGeom prst="line">
            <a:avLst/>
          </a:prstGeom>
          <a:ln w="95250" cap="rnd">
            <a:solidFill>
              <a:srgbClr val="000B5D"/>
            </a:solidFill>
            <a:prstDash val="solid"/>
            <a:headEnd type="none" w="sm" len="sm"/>
            <a:tailEnd type="none" w="sm" len="sm"/>
          </a:ln>
        </p:spPr>
      </p:sp>
      <p:grpSp>
        <p:nvGrpSpPr>
          <p:cNvPr id="7" name="Group 7"/>
          <p:cNvGrpSpPr/>
          <p:nvPr/>
        </p:nvGrpSpPr>
        <p:grpSpPr>
          <a:xfrm>
            <a:off x="14041099" y="269130"/>
            <a:ext cx="5944395" cy="2533943"/>
            <a:chOff x="0" y="0"/>
            <a:chExt cx="1638616" cy="698500"/>
          </a:xfrm>
        </p:grpSpPr>
        <p:sp>
          <p:nvSpPr>
            <p:cNvPr id="8" name="Freeform 8"/>
            <p:cNvSpPr/>
            <p:nvPr/>
          </p:nvSpPr>
          <p:spPr>
            <a:xfrm>
              <a:off x="2751" y="0"/>
              <a:ext cx="1633114" cy="698500"/>
            </a:xfrm>
            <a:custGeom>
              <a:avLst/>
              <a:gdLst/>
              <a:ahLst/>
              <a:cxnLst/>
              <a:rect l="l" t="t" r="r" b="b"/>
              <a:pathLst>
                <a:path w="1633114" h="698500">
                  <a:moveTo>
                    <a:pt x="1628660" y="361633"/>
                  </a:moveTo>
                  <a:lnTo>
                    <a:pt x="1439870" y="686117"/>
                  </a:lnTo>
                  <a:cubicBezTo>
                    <a:pt x="1435409" y="693784"/>
                    <a:pt x="1427208" y="698500"/>
                    <a:pt x="1418339" y="698500"/>
                  </a:cubicBezTo>
                  <a:lnTo>
                    <a:pt x="214775" y="698500"/>
                  </a:lnTo>
                  <a:cubicBezTo>
                    <a:pt x="205906" y="698500"/>
                    <a:pt x="197705" y="693784"/>
                    <a:pt x="193244" y="686117"/>
                  </a:cubicBezTo>
                  <a:lnTo>
                    <a:pt x="4454" y="361633"/>
                  </a:lnTo>
                  <a:cubicBezTo>
                    <a:pt x="0" y="353978"/>
                    <a:pt x="0" y="344522"/>
                    <a:pt x="4454" y="336867"/>
                  </a:cubicBezTo>
                  <a:lnTo>
                    <a:pt x="193244" y="12383"/>
                  </a:lnTo>
                  <a:cubicBezTo>
                    <a:pt x="197705" y="4716"/>
                    <a:pt x="205906" y="0"/>
                    <a:pt x="214775" y="0"/>
                  </a:cubicBezTo>
                  <a:lnTo>
                    <a:pt x="1418339" y="0"/>
                  </a:lnTo>
                  <a:cubicBezTo>
                    <a:pt x="1427208" y="0"/>
                    <a:pt x="1435409" y="4716"/>
                    <a:pt x="1439870" y="12383"/>
                  </a:cubicBezTo>
                  <a:lnTo>
                    <a:pt x="1628660" y="336867"/>
                  </a:lnTo>
                  <a:cubicBezTo>
                    <a:pt x="1633114" y="344522"/>
                    <a:pt x="1633114" y="353978"/>
                    <a:pt x="1628660" y="361633"/>
                  </a:cubicBezTo>
                  <a:close/>
                </a:path>
              </a:pathLst>
            </a:custGeom>
            <a:solidFill>
              <a:srgbClr val="00ADEF"/>
            </a:solidFill>
          </p:spPr>
        </p:sp>
        <p:sp>
          <p:nvSpPr>
            <p:cNvPr id="9" name="TextBox 9"/>
            <p:cNvSpPr txBox="1"/>
            <p:nvPr/>
          </p:nvSpPr>
          <p:spPr>
            <a:xfrm>
              <a:off x="114300" y="19050"/>
              <a:ext cx="1410016" cy="679450"/>
            </a:xfrm>
            <a:prstGeom prst="rect">
              <a:avLst/>
            </a:prstGeom>
          </p:spPr>
          <p:txBody>
            <a:bodyPr lIns="50800" tIns="50800" rIns="50800" bIns="50800" rtlCol="0" anchor="ctr"/>
            <a:lstStyle/>
            <a:p>
              <a:pPr algn="ctr">
                <a:lnSpc>
                  <a:spcPts val="2376"/>
                </a:lnSpc>
              </a:pPr>
              <a:endParaRPr/>
            </a:p>
          </p:txBody>
        </p:sp>
      </p:grpSp>
      <p:grpSp>
        <p:nvGrpSpPr>
          <p:cNvPr id="10" name="Group 10"/>
          <p:cNvGrpSpPr/>
          <p:nvPr/>
        </p:nvGrpSpPr>
        <p:grpSpPr>
          <a:xfrm>
            <a:off x="11119435" y="992805"/>
            <a:ext cx="10689850" cy="9186590"/>
            <a:chOff x="0" y="0"/>
            <a:chExt cx="812800" cy="698500"/>
          </a:xfrm>
        </p:grpSpPr>
        <p:sp>
          <p:nvSpPr>
            <p:cNvPr id="11" name="Freeform 11"/>
            <p:cNvSpPr/>
            <p:nvPr/>
          </p:nvSpPr>
          <p:spPr>
            <a:xfrm>
              <a:off x="1530" y="0"/>
              <a:ext cx="809740" cy="698500"/>
            </a:xfrm>
            <a:custGeom>
              <a:avLst/>
              <a:gdLst/>
              <a:ahLst/>
              <a:cxnLst/>
              <a:rect l="l" t="t" r="r" b="b"/>
              <a:pathLst>
                <a:path w="809740" h="698500">
                  <a:moveTo>
                    <a:pt x="807264" y="356136"/>
                  </a:moveTo>
                  <a:lnTo>
                    <a:pt x="612076" y="691614"/>
                  </a:lnTo>
                  <a:cubicBezTo>
                    <a:pt x="609596" y="695877"/>
                    <a:pt x="605036" y="698500"/>
                    <a:pt x="600103" y="698500"/>
                  </a:cubicBezTo>
                  <a:lnTo>
                    <a:pt x="209637" y="698500"/>
                  </a:lnTo>
                  <a:cubicBezTo>
                    <a:pt x="204704" y="698500"/>
                    <a:pt x="200144" y="695877"/>
                    <a:pt x="197664" y="691614"/>
                  </a:cubicBezTo>
                  <a:lnTo>
                    <a:pt x="2476" y="356136"/>
                  </a:lnTo>
                  <a:cubicBezTo>
                    <a:pt x="0" y="351879"/>
                    <a:pt x="0" y="346621"/>
                    <a:pt x="2476" y="342364"/>
                  </a:cubicBezTo>
                  <a:lnTo>
                    <a:pt x="197664" y="6886"/>
                  </a:lnTo>
                  <a:cubicBezTo>
                    <a:pt x="200144" y="2623"/>
                    <a:pt x="204704" y="0"/>
                    <a:pt x="209637" y="0"/>
                  </a:cubicBezTo>
                  <a:lnTo>
                    <a:pt x="600103" y="0"/>
                  </a:lnTo>
                  <a:cubicBezTo>
                    <a:pt x="605036" y="0"/>
                    <a:pt x="609596" y="2623"/>
                    <a:pt x="612076" y="6886"/>
                  </a:cubicBezTo>
                  <a:lnTo>
                    <a:pt x="807264" y="342364"/>
                  </a:lnTo>
                  <a:cubicBezTo>
                    <a:pt x="809740" y="346621"/>
                    <a:pt x="809740" y="351879"/>
                    <a:pt x="807264" y="356136"/>
                  </a:cubicBezTo>
                  <a:close/>
                </a:path>
              </a:pathLst>
            </a:custGeom>
            <a:solidFill>
              <a:srgbClr val="000B5D"/>
            </a:solidFill>
          </p:spPr>
        </p:sp>
        <p:sp>
          <p:nvSpPr>
            <p:cNvPr id="12" name="TextBox 12"/>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grpSp>
        <p:nvGrpSpPr>
          <p:cNvPr id="13" name="Group 13"/>
          <p:cNvGrpSpPr/>
          <p:nvPr/>
        </p:nvGrpSpPr>
        <p:grpSpPr>
          <a:xfrm>
            <a:off x="11778452" y="885201"/>
            <a:ext cx="10857146" cy="9401799"/>
            <a:chOff x="0" y="0"/>
            <a:chExt cx="4282440" cy="3708400"/>
          </a:xfrm>
        </p:grpSpPr>
        <p:sp>
          <p:nvSpPr>
            <p:cNvPr id="14" name="Freeform 1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9100" r="-28298"/>
              </a:stretch>
            </a:blipFill>
          </p:spPr>
        </p:sp>
      </p:grpSp>
      <p:grpSp>
        <p:nvGrpSpPr>
          <p:cNvPr id="15" name="Group 15"/>
          <p:cNvGrpSpPr/>
          <p:nvPr/>
        </p:nvGrpSpPr>
        <p:grpSpPr>
          <a:xfrm>
            <a:off x="10809808" y="8781757"/>
            <a:ext cx="2948589" cy="2533943"/>
            <a:chOff x="0" y="0"/>
            <a:chExt cx="812800" cy="698500"/>
          </a:xfrm>
        </p:grpSpPr>
        <p:sp>
          <p:nvSpPr>
            <p:cNvPr id="16" name="Freeform 16"/>
            <p:cNvSpPr/>
            <p:nvPr/>
          </p:nvSpPr>
          <p:spPr>
            <a:xfrm>
              <a:off x="5546" y="0"/>
              <a:ext cx="801708" cy="698500"/>
            </a:xfrm>
            <a:custGeom>
              <a:avLst/>
              <a:gdLst/>
              <a:ahLst/>
              <a:cxnLst/>
              <a:rect l="l" t="t" r="r" b="b"/>
              <a:pathLst>
                <a:path w="801708" h="698500">
                  <a:moveTo>
                    <a:pt x="792729" y="374214"/>
                  </a:moveTo>
                  <a:lnTo>
                    <a:pt x="618579" y="673536"/>
                  </a:lnTo>
                  <a:cubicBezTo>
                    <a:pt x="609586" y="688992"/>
                    <a:pt x="593053" y="698500"/>
                    <a:pt x="575172" y="698500"/>
                  </a:cubicBezTo>
                  <a:lnTo>
                    <a:pt x="226536" y="698500"/>
                  </a:lnTo>
                  <a:cubicBezTo>
                    <a:pt x="208655" y="698500"/>
                    <a:pt x="192122" y="688992"/>
                    <a:pt x="183129" y="673536"/>
                  </a:cubicBezTo>
                  <a:lnTo>
                    <a:pt x="8979" y="374214"/>
                  </a:lnTo>
                  <a:cubicBezTo>
                    <a:pt x="0" y="358782"/>
                    <a:pt x="0" y="339718"/>
                    <a:pt x="8979" y="324286"/>
                  </a:cubicBezTo>
                  <a:lnTo>
                    <a:pt x="183129" y="24964"/>
                  </a:lnTo>
                  <a:cubicBezTo>
                    <a:pt x="192122" y="9508"/>
                    <a:pt x="208655" y="0"/>
                    <a:pt x="226536" y="0"/>
                  </a:cubicBezTo>
                  <a:lnTo>
                    <a:pt x="575172" y="0"/>
                  </a:lnTo>
                  <a:cubicBezTo>
                    <a:pt x="593053" y="0"/>
                    <a:pt x="609586" y="9508"/>
                    <a:pt x="618579" y="24964"/>
                  </a:cubicBezTo>
                  <a:lnTo>
                    <a:pt x="792729" y="324286"/>
                  </a:lnTo>
                  <a:cubicBezTo>
                    <a:pt x="801708" y="339718"/>
                    <a:pt x="801708" y="358782"/>
                    <a:pt x="792729" y="374214"/>
                  </a:cubicBezTo>
                  <a:close/>
                </a:path>
              </a:pathLst>
            </a:custGeom>
            <a:solidFill>
              <a:srgbClr val="000B5D"/>
            </a:solidFill>
          </p:spPr>
        </p:sp>
        <p:sp>
          <p:nvSpPr>
            <p:cNvPr id="17" name="TextBox 17"/>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sp>
        <p:nvSpPr>
          <p:cNvPr id="18" name="Freeform 18"/>
          <p:cNvSpPr/>
          <p:nvPr/>
        </p:nvSpPr>
        <p:spPr>
          <a:xfrm>
            <a:off x="959674" y="-334853"/>
            <a:ext cx="2739741" cy="1693658"/>
          </a:xfrm>
          <a:custGeom>
            <a:avLst/>
            <a:gdLst/>
            <a:ahLst/>
            <a:cxnLst/>
            <a:rect l="l" t="t" r="r" b="b"/>
            <a:pathLst>
              <a:path w="2739741" h="1693658">
                <a:moveTo>
                  <a:pt x="0" y="0"/>
                </a:moveTo>
                <a:lnTo>
                  <a:pt x="2739741" y="0"/>
                </a:lnTo>
                <a:lnTo>
                  <a:pt x="2739741" y="1693657"/>
                </a:lnTo>
                <a:lnTo>
                  <a:pt x="0" y="1693657"/>
                </a:lnTo>
                <a:lnTo>
                  <a:pt x="0" y="0"/>
                </a:lnTo>
                <a:close/>
              </a:path>
            </a:pathLst>
          </a:custGeom>
          <a:blipFill>
            <a:blip r:embed="rId3"/>
            <a:stretch>
              <a:fillRect/>
            </a:stretch>
          </a:blipFill>
        </p:spPr>
      </p:sp>
      <p:sp>
        <p:nvSpPr>
          <p:cNvPr id="19" name="TextBox 19"/>
          <p:cNvSpPr txBox="1"/>
          <p:nvPr/>
        </p:nvSpPr>
        <p:spPr>
          <a:xfrm>
            <a:off x="615443" y="3493887"/>
            <a:ext cx="10140599" cy="4470293"/>
          </a:xfrm>
          <a:prstGeom prst="rect">
            <a:avLst/>
          </a:prstGeom>
        </p:spPr>
        <p:txBody>
          <a:bodyPr lIns="0" tIns="0" rIns="0" bIns="0" rtlCol="0" anchor="t">
            <a:spAutoFit/>
          </a:bodyPr>
          <a:lstStyle/>
          <a:p>
            <a:pPr algn="ctr">
              <a:lnSpc>
                <a:spcPts val="3777"/>
              </a:lnSpc>
            </a:pPr>
            <a:r>
              <a:rPr lang="en-US" sz="3777" dirty="0">
                <a:solidFill>
                  <a:srgbClr val="000B5D"/>
                </a:solidFill>
                <a:latin typeface="Poppins Semi-Bold"/>
              </a:rPr>
              <a:t>ПӘННІҢ АТАУЫ:</a:t>
            </a:r>
          </a:p>
          <a:p>
            <a:pPr algn="l">
              <a:lnSpc>
                <a:spcPts val="5377"/>
              </a:lnSpc>
            </a:pPr>
            <a:endParaRPr lang="en-US" sz="3777" dirty="0">
              <a:solidFill>
                <a:srgbClr val="000B5D"/>
              </a:solidFill>
              <a:latin typeface="Poppins Semi-Bold"/>
            </a:endParaRPr>
          </a:p>
          <a:p>
            <a:pPr algn="ctr">
              <a:lnSpc>
                <a:spcPts val="5377"/>
              </a:lnSpc>
            </a:pPr>
            <a:r>
              <a:rPr lang="en-US" sz="5377" dirty="0">
                <a:solidFill>
                  <a:srgbClr val="000B5D"/>
                </a:solidFill>
                <a:latin typeface="Poppins Semi-Bold"/>
              </a:rPr>
              <a:t> «ЗИЯТКЕРЛІК АҚПАРАТТЫҚ ЖҮЙЕЛЕР»</a:t>
            </a:r>
          </a:p>
          <a:p>
            <a:pPr algn="l">
              <a:lnSpc>
                <a:spcPts val="5377"/>
              </a:lnSpc>
            </a:pPr>
            <a:r>
              <a:rPr lang="en-US" sz="5377" dirty="0">
                <a:solidFill>
                  <a:srgbClr val="000B5D"/>
                </a:solidFill>
                <a:latin typeface="Poppins Semi-Bold"/>
              </a:rPr>
              <a:t>  </a:t>
            </a:r>
          </a:p>
          <a:p>
            <a:pPr algn="l">
              <a:lnSpc>
                <a:spcPts val="9214"/>
              </a:lnSpc>
            </a:pPr>
            <a:endParaRPr lang="en-US" sz="5377" dirty="0">
              <a:solidFill>
                <a:srgbClr val="000B5D"/>
              </a:solidFill>
              <a:latin typeface="Poppins Semi-Bold"/>
            </a:endParaRPr>
          </a:p>
        </p:txBody>
      </p:sp>
      <p:sp>
        <p:nvSpPr>
          <p:cNvPr id="20" name="TextBox 20"/>
          <p:cNvSpPr txBox="1"/>
          <p:nvPr/>
        </p:nvSpPr>
        <p:spPr>
          <a:xfrm>
            <a:off x="3261169" y="187954"/>
            <a:ext cx="10962419" cy="1437353"/>
          </a:xfrm>
          <a:prstGeom prst="rect">
            <a:avLst/>
          </a:prstGeom>
        </p:spPr>
        <p:txBody>
          <a:bodyPr lIns="0" tIns="0" rIns="0" bIns="0" rtlCol="0" anchor="t">
            <a:spAutoFit/>
          </a:bodyPr>
          <a:lstStyle/>
          <a:p>
            <a:pPr algn="ctr">
              <a:lnSpc>
                <a:spcPts val="2251"/>
              </a:lnSpc>
            </a:pPr>
            <a:r>
              <a:rPr lang="en-US" sz="2251">
                <a:solidFill>
                  <a:srgbClr val="000B5D"/>
                </a:solidFill>
                <a:latin typeface="Poppins Bold"/>
              </a:rPr>
              <a:t>АБАЙ АТЫНДАҒЫ ҚАЗАҚ ҰЛТТЫҚ ПЕДАГОГИКАЛЫҚ УНИВЕРСИТЕТІ</a:t>
            </a:r>
          </a:p>
          <a:p>
            <a:pPr algn="ctr">
              <a:lnSpc>
                <a:spcPts val="2251"/>
              </a:lnSpc>
            </a:pPr>
            <a:endParaRPr lang="en-US" sz="2251">
              <a:solidFill>
                <a:srgbClr val="000B5D"/>
              </a:solidFill>
              <a:latin typeface="Poppins Bold"/>
            </a:endParaRPr>
          </a:p>
          <a:p>
            <a:pPr algn="ctr">
              <a:lnSpc>
                <a:spcPts val="2251"/>
              </a:lnSpc>
            </a:pPr>
            <a:r>
              <a:rPr lang="en-US" sz="2251">
                <a:solidFill>
                  <a:srgbClr val="000B5D"/>
                </a:solidFill>
                <a:latin typeface="Poppins Bold"/>
              </a:rPr>
              <a:t>ПЕДАГОГИКА ЖӘНЕ ПСИХОЛОГИЯ ФАКУЛЬТЕТІ</a:t>
            </a:r>
          </a:p>
          <a:p>
            <a:pPr algn="ctr">
              <a:lnSpc>
                <a:spcPts val="2251"/>
              </a:lnSpc>
            </a:pPr>
            <a:endParaRPr lang="en-US" sz="2251">
              <a:solidFill>
                <a:srgbClr val="000B5D"/>
              </a:solidFill>
              <a:latin typeface="Poppins Bold"/>
            </a:endParaRPr>
          </a:p>
          <a:p>
            <a:pPr algn="ctr">
              <a:lnSpc>
                <a:spcPts val="2251"/>
              </a:lnSpc>
            </a:pPr>
            <a:r>
              <a:rPr lang="en-US" sz="2251">
                <a:solidFill>
                  <a:srgbClr val="000B5D"/>
                </a:solidFill>
                <a:latin typeface="Poppins Bold"/>
              </a:rPr>
              <a:t>БАСТАУЫШ БІЛІМ БЕРУ КАФЕДРАСЫ</a:t>
            </a:r>
          </a:p>
        </p:txBody>
      </p:sp>
      <p:sp>
        <p:nvSpPr>
          <p:cNvPr id="21" name="TextBox 21"/>
          <p:cNvSpPr txBox="1"/>
          <p:nvPr/>
        </p:nvSpPr>
        <p:spPr>
          <a:xfrm>
            <a:off x="1406987" y="8229307"/>
            <a:ext cx="7737013" cy="1095375"/>
          </a:xfrm>
          <a:prstGeom prst="rect">
            <a:avLst/>
          </a:prstGeom>
        </p:spPr>
        <p:txBody>
          <a:bodyPr lIns="0" tIns="0" rIns="0" bIns="0" rtlCol="0" anchor="t">
            <a:spAutoFit/>
          </a:bodyPr>
          <a:lstStyle/>
          <a:p>
            <a:pPr algn="l">
              <a:lnSpc>
                <a:spcPts val="2880"/>
              </a:lnSpc>
            </a:pPr>
            <a:r>
              <a:rPr lang="en-US" sz="2400">
                <a:solidFill>
                  <a:srgbClr val="28094B"/>
                </a:solidFill>
                <a:latin typeface="Roboto Bold"/>
              </a:rPr>
              <a:t>Жекеева А.Е. </a:t>
            </a:r>
          </a:p>
          <a:p>
            <a:pPr algn="l">
              <a:lnSpc>
                <a:spcPts val="2880"/>
              </a:lnSpc>
            </a:pPr>
            <a:r>
              <a:rPr lang="en-US" sz="2400">
                <a:solidFill>
                  <a:srgbClr val="28094B"/>
                </a:solidFill>
                <a:latin typeface="Roboto Bold"/>
              </a:rPr>
              <a:t>Педагогика ғылымдарының магистрі, оқытушы</a:t>
            </a:r>
          </a:p>
          <a:p>
            <a:pPr marL="0" lvl="0" indent="0" algn="l">
              <a:lnSpc>
                <a:spcPts val="2880"/>
              </a:lnSpc>
              <a:spcBef>
                <a:spcPct val="0"/>
              </a:spcBef>
            </a:pPr>
            <a:endParaRPr lang="en-US" sz="2400">
              <a:solidFill>
                <a:srgbClr val="28094B"/>
              </a:solidFill>
              <a:latin typeface="Roboto Bold"/>
            </a:endParaRPr>
          </a:p>
        </p:txBody>
      </p:sp>
    </p:spTree>
  </p:cSld>
  <p:clrMapOvr>
    <a:masterClrMapping/>
  </p:clrMapOvr>
  <mc:AlternateContent xmlns:mc="http://schemas.openxmlformats.org/markup-compatibility/2006" xmlns:p14="http://schemas.microsoft.com/office/powerpoint/2010/main">
    <mc:Choice Requires="p14">
      <p:transition spd="slow" p14:dur="2000" advTm="6950"/>
    </mc:Choice>
    <mc:Fallback xmlns="">
      <p:transition spd="slow" advTm="695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B402612-BF5D-51B0-27B7-35209367C232}"/>
              </a:ext>
            </a:extLst>
          </p:cNvPr>
          <p:cNvSpPr/>
          <p:nvPr/>
        </p:nvSpPr>
        <p:spPr>
          <a:xfrm>
            <a:off x="11322721" y="-342900"/>
            <a:ext cx="8681329" cy="10784260"/>
          </a:xfrm>
          <a:custGeom>
            <a:avLst/>
            <a:gdLst/>
            <a:ahLst/>
            <a:cxnLst/>
            <a:rect l="l" t="t" r="r" b="b"/>
            <a:pathLst>
              <a:path w="8681329" h="10784260">
                <a:moveTo>
                  <a:pt x="0" y="0"/>
                </a:moveTo>
                <a:lnTo>
                  <a:pt x="8681329" y="0"/>
                </a:lnTo>
                <a:lnTo>
                  <a:pt x="8681329" y="10784260"/>
                </a:lnTo>
                <a:lnTo>
                  <a:pt x="0" y="107842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2">
            <a:extLst>
              <a:ext uri="{FF2B5EF4-FFF2-40B4-BE49-F238E27FC236}">
                <a16:creationId xmlns:a16="http://schemas.microsoft.com/office/drawing/2014/main" id="{414E599A-F8F1-81D7-A7C3-6E230349BD79}"/>
              </a:ext>
            </a:extLst>
          </p:cNvPr>
          <p:cNvSpPr/>
          <p:nvPr/>
        </p:nvSpPr>
        <p:spPr>
          <a:xfrm>
            <a:off x="12170698" y="-342900"/>
            <a:ext cx="8681329" cy="10784260"/>
          </a:xfrm>
          <a:custGeom>
            <a:avLst/>
            <a:gdLst/>
            <a:ahLst/>
            <a:cxnLst/>
            <a:rect l="l" t="t" r="r" b="b"/>
            <a:pathLst>
              <a:path w="8681329" h="10784260">
                <a:moveTo>
                  <a:pt x="0" y="0"/>
                </a:moveTo>
                <a:lnTo>
                  <a:pt x="8681329" y="0"/>
                </a:lnTo>
                <a:lnTo>
                  <a:pt x="8681329" y="10784260"/>
                </a:lnTo>
                <a:lnTo>
                  <a:pt x="0" y="107842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3">
            <a:extLst>
              <a:ext uri="{FF2B5EF4-FFF2-40B4-BE49-F238E27FC236}">
                <a16:creationId xmlns:a16="http://schemas.microsoft.com/office/drawing/2014/main" id="{DA8D974B-EA0A-F897-6D63-F87B9EDE1859}"/>
              </a:ext>
            </a:extLst>
          </p:cNvPr>
          <p:cNvSpPr/>
          <p:nvPr/>
        </p:nvSpPr>
        <p:spPr>
          <a:xfrm>
            <a:off x="-928092" y="7365586"/>
            <a:ext cx="12832964" cy="303325"/>
          </a:xfrm>
          <a:custGeom>
            <a:avLst/>
            <a:gdLst/>
            <a:ahLst/>
            <a:cxnLst/>
            <a:rect l="l" t="t" r="r" b="b"/>
            <a:pathLst>
              <a:path w="12832964" h="303325">
                <a:moveTo>
                  <a:pt x="0" y="0"/>
                </a:moveTo>
                <a:lnTo>
                  <a:pt x="12832964" y="0"/>
                </a:lnTo>
                <a:lnTo>
                  <a:pt x="12832964" y="303325"/>
                </a:lnTo>
                <a:lnTo>
                  <a:pt x="0" y="3033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4">
            <a:extLst>
              <a:ext uri="{FF2B5EF4-FFF2-40B4-BE49-F238E27FC236}">
                <a16:creationId xmlns:a16="http://schemas.microsoft.com/office/drawing/2014/main" id="{0FD2CDFF-E0D8-DDA3-0B47-72E4C559593C}"/>
              </a:ext>
            </a:extLst>
          </p:cNvPr>
          <p:cNvSpPr/>
          <p:nvPr/>
        </p:nvSpPr>
        <p:spPr>
          <a:xfrm>
            <a:off x="-2695249" y="1097573"/>
            <a:ext cx="6873872" cy="162473"/>
          </a:xfrm>
          <a:custGeom>
            <a:avLst/>
            <a:gdLst/>
            <a:ahLst/>
            <a:cxnLst/>
            <a:rect l="l" t="t" r="r" b="b"/>
            <a:pathLst>
              <a:path w="6873872" h="162473">
                <a:moveTo>
                  <a:pt x="0" y="0"/>
                </a:moveTo>
                <a:lnTo>
                  <a:pt x="6873872" y="0"/>
                </a:lnTo>
                <a:lnTo>
                  <a:pt x="6873872" y="162474"/>
                </a:lnTo>
                <a:lnTo>
                  <a:pt x="0" y="1624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5">
            <a:extLst>
              <a:ext uri="{FF2B5EF4-FFF2-40B4-BE49-F238E27FC236}">
                <a16:creationId xmlns:a16="http://schemas.microsoft.com/office/drawing/2014/main" id="{C97DDCA8-C1AD-D582-694A-BF2E87A63FF6}"/>
              </a:ext>
            </a:extLst>
          </p:cNvPr>
          <p:cNvSpPr/>
          <p:nvPr/>
        </p:nvSpPr>
        <p:spPr>
          <a:xfrm>
            <a:off x="741687" y="178789"/>
            <a:ext cx="1163313" cy="621312"/>
          </a:xfrm>
          <a:custGeom>
            <a:avLst/>
            <a:gdLst/>
            <a:ahLst/>
            <a:cxnLst/>
            <a:rect l="l" t="t" r="r" b="b"/>
            <a:pathLst>
              <a:path w="2027003" h="1096575">
                <a:moveTo>
                  <a:pt x="0" y="0"/>
                </a:moveTo>
                <a:lnTo>
                  <a:pt x="2027003" y="0"/>
                </a:lnTo>
                <a:lnTo>
                  <a:pt x="2027003" y="1096575"/>
                </a:lnTo>
                <a:lnTo>
                  <a:pt x="0" y="1096575"/>
                </a:lnTo>
                <a:lnTo>
                  <a:pt x="0" y="0"/>
                </a:lnTo>
                <a:close/>
              </a:path>
            </a:pathLst>
          </a:custGeom>
          <a:blipFill>
            <a:blip r:embed="rId6"/>
            <a:stretch>
              <a:fillRect/>
            </a:stretch>
          </a:blipFill>
        </p:spPr>
      </p:sp>
      <p:sp>
        <p:nvSpPr>
          <p:cNvPr id="9" name="TextBox 8">
            <a:extLst>
              <a:ext uri="{FF2B5EF4-FFF2-40B4-BE49-F238E27FC236}">
                <a16:creationId xmlns:a16="http://schemas.microsoft.com/office/drawing/2014/main" id="{0620640E-7AB3-A8B2-2B69-3A5D7571F3BA}"/>
              </a:ext>
            </a:extLst>
          </p:cNvPr>
          <p:cNvSpPr txBox="1"/>
          <p:nvPr/>
        </p:nvSpPr>
        <p:spPr>
          <a:xfrm>
            <a:off x="11121377" y="6131920"/>
            <a:ext cx="4427245" cy="476249"/>
          </a:xfrm>
          <a:prstGeom prst="rect">
            <a:avLst/>
          </a:prstGeom>
        </p:spPr>
        <p:txBody>
          <a:bodyPr lIns="0" tIns="0" rIns="0" bIns="0" rtlCol="0" anchor="t">
            <a:spAutoFit/>
          </a:bodyPr>
          <a:lstStyle/>
          <a:p>
            <a:pPr algn="l">
              <a:lnSpc>
                <a:spcPts val="3299"/>
              </a:lnSpc>
            </a:pPr>
            <a:r>
              <a:rPr lang="en-US" sz="2999" spc="119">
                <a:solidFill>
                  <a:srgbClr val="FFFFFF"/>
                </a:solidFill>
                <a:latin typeface="Kollektif Bold"/>
              </a:rPr>
              <a:t>ДӘРІС №1</a:t>
            </a:r>
          </a:p>
        </p:txBody>
      </p:sp>
      <p:sp>
        <p:nvSpPr>
          <p:cNvPr id="10" name="TextBox 9">
            <a:extLst>
              <a:ext uri="{FF2B5EF4-FFF2-40B4-BE49-F238E27FC236}">
                <a16:creationId xmlns:a16="http://schemas.microsoft.com/office/drawing/2014/main" id="{FA696B61-6EDF-64D8-6AD8-DFD5E1BEE305}"/>
              </a:ext>
            </a:extLst>
          </p:cNvPr>
          <p:cNvSpPr txBox="1"/>
          <p:nvPr/>
        </p:nvSpPr>
        <p:spPr>
          <a:xfrm>
            <a:off x="869968" y="1930428"/>
            <a:ext cx="12593312" cy="5056449"/>
          </a:xfrm>
          <a:prstGeom prst="rect">
            <a:avLst/>
          </a:prstGeom>
        </p:spPr>
        <p:txBody>
          <a:bodyPr wrap="square" lIns="0" tIns="0" rIns="0" bIns="0" rtlCol="0" anchor="t">
            <a:spAutoFit/>
          </a:bodyPr>
          <a:lstStyle/>
          <a:p>
            <a:pPr algn="just">
              <a:lnSpc>
                <a:spcPct val="115000"/>
              </a:lnSpc>
              <a:spcAft>
                <a:spcPts val="1000"/>
              </a:spcAft>
            </a:pPr>
            <a:r>
              <a:rPr lang="kk-KZ" sz="3600" b="1" dirty="0">
                <a:solidFill>
                  <a:srgbClr val="002060"/>
                </a:solidFill>
                <a:effectLst/>
                <a:latin typeface="Times New Roman" panose="02020603050405020304" pitchFamily="18" charset="0"/>
                <a:ea typeface="Calibri" panose="020F0502020204030204" pitchFamily="34" charset="0"/>
                <a:cs typeface="Mangal" panose="02040503050203030202" pitchFamily="18" charset="0"/>
              </a:rPr>
              <a:t>Жасанды интеллекттің анықтамаларының бірі-ақылға қонымды мінез-құлықты автоматтандырумен айналысатын информатика саласы (информатика бөлімі). Ақылды мінез-құлық «зияткерлік міндеттерді» шешуде айқын көрінеді. Интеллектуалды тапсырманың жай тапсырмадан қалай ерекшеленетінін түсіндіру үшін «алгоритм» терминін енгізу керек, ол кибернетиканың негізгі терминдерінің бірі.</a:t>
            </a:r>
            <a:endParaRPr lang="ru-KZ" sz="3600" b="1" dirty="0">
              <a:solidFill>
                <a:srgbClr val="002060"/>
              </a:solidFill>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1901648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5CDAC63-DE53-33E1-3BA5-17ED0BD6558E}"/>
              </a:ext>
            </a:extLst>
          </p:cNvPr>
          <p:cNvSpPr/>
          <p:nvPr/>
        </p:nvSpPr>
        <p:spPr>
          <a:xfrm>
            <a:off x="12170698" y="-342900"/>
            <a:ext cx="8681329" cy="10784260"/>
          </a:xfrm>
          <a:custGeom>
            <a:avLst/>
            <a:gdLst/>
            <a:ahLst/>
            <a:cxnLst/>
            <a:rect l="l" t="t" r="r" b="b"/>
            <a:pathLst>
              <a:path w="8681329" h="10784260">
                <a:moveTo>
                  <a:pt x="0" y="0"/>
                </a:moveTo>
                <a:lnTo>
                  <a:pt x="8681329" y="0"/>
                </a:lnTo>
                <a:lnTo>
                  <a:pt x="8681329" y="10784260"/>
                </a:lnTo>
                <a:lnTo>
                  <a:pt x="0" y="107842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5">
            <a:extLst>
              <a:ext uri="{FF2B5EF4-FFF2-40B4-BE49-F238E27FC236}">
                <a16:creationId xmlns:a16="http://schemas.microsoft.com/office/drawing/2014/main" id="{A92F66D9-6CF6-79C1-BE9C-1F91C4F926E8}"/>
              </a:ext>
            </a:extLst>
          </p:cNvPr>
          <p:cNvSpPr/>
          <p:nvPr/>
        </p:nvSpPr>
        <p:spPr>
          <a:xfrm>
            <a:off x="741687" y="178789"/>
            <a:ext cx="1163313" cy="621312"/>
          </a:xfrm>
          <a:custGeom>
            <a:avLst/>
            <a:gdLst/>
            <a:ahLst/>
            <a:cxnLst/>
            <a:rect l="l" t="t" r="r" b="b"/>
            <a:pathLst>
              <a:path w="2027003" h="1096575">
                <a:moveTo>
                  <a:pt x="0" y="0"/>
                </a:moveTo>
                <a:lnTo>
                  <a:pt x="2027003" y="0"/>
                </a:lnTo>
                <a:lnTo>
                  <a:pt x="2027003" y="1096575"/>
                </a:lnTo>
                <a:lnTo>
                  <a:pt x="0" y="1096575"/>
                </a:lnTo>
                <a:lnTo>
                  <a:pt x="0" y="0"/>
                </a:lnTo>
                <a:close/>
              </a:path>
            </a:pathLst>
          </a:custGeom>
          <a:blipFill>
            <a:blip r:embed="rId4"/>
            <a:stretch>
              <a:fillRect/>
            </a:stretch>
          </a:blipFill>
        </p:spPr>
      </p:sp>
      <p:sp>
        <p:nvSpPr>
          <p:cNvPr id="4" name="Freeform 4">
            <a:extLst>
              <a:ext uri="{FF2B5EF4-FFF2-40B4-BE49-F238E27FC236}">
                <a16:creationId xmlns:a16="http://schemas.microsoft.com/office/drawing/2014/main" id="{313F239B-CB58-9A9C-1988-CFCF031DEB92}"/>
              </a:ext>
            </a:extLst>
          </p:cNvPr>
          <p:cNvSpPr/>
          <p:nvPr/>
        </p:nvSpPr>
        <p:spPr>
          <a:xfrm>
            <a:off x="-2209800" y="904327"/>
            <a:ext cx="6873872" cy="162473"/>
          </a:xfrm>
          <a:custGeom>
            <a:avLst/>
            <a:gdLst/>
            <a:ahLst/>
            <a:cxnLst/>
            <a:rect l="l" t="t" r="r" b="b"/>
            <a:pathLst>
              <a:path w="6873872" h="162473">
                <a:moveTo>
                  <a:pt x="0" y="0"/>
                </a:moveTo>
                <a:lnTo>
                  <a:pt x="6873872" y="0"/>
                </a:lnTo>
                <a:lnTo>
                  <a:pt x="6873872" y="162474"/>
                </a:lnTo>
                <a:lnTo>
                  <a:pt x="0" y="1624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026" name="Picture 2" descr="Урок 3. Что такое алгоритм? — Программирование в среде &quot;Scratch&quot;">
            <a:extLst>
              <a:ext uri="{FF2B5EF4-FFF2-40B4-BE49-F238E27FC236}">
                <a16:creationId xmlns:a16="http://schemas.microsoft.com/office/drawing/2014/main" id="{F80BD4AA-43B3-6025-A062-A61F8ADF78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1650">
            <a:off x="6990694" y="8038086"/>
            <a:ext cx="2857500" cy="2381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CD8F083-EA19-489E-5209-48EE152AC1E4}"/>
              </a:ext>
            </a:extLst>
          </p:cNvPr>
          <p:cNvSpPr txBox="1"/>
          <p:nvPr/>
        </p:nvSpPr>
        <p:spPr>
          <a:xfrm>
            <a:off x="1369843" y="1257300"/>
            <a:ext cx="12593312" cy="4220451"/>
          </a:xfrm>
          <a:prstGeom prst="rect">
            <a:avLst/>
          </a:prstGeom>
        </p:spPr>
        <p:txBody>
          <a:bodyPr wrap="square" lIns="0" tIns="0" rIns="0" bIns="0" rtlCol="0" anchor="t">
            <a:spAutoFit/>
          </a:bodyPr>
          <a:lstStyle/>
          <a:p>
            <a:pPr indent="449580" algn="just">
              <a:lnSpc>
                <a:spcPct val="115000"/>
              </a:lnSpc>
              <a:spcAft>
                <a:spcPts val="1000"/>
              </a:spcAft>
            </a:pPr>
            <a:r>
              <a:rPr lang="kk-KZ" sz="2400" dirty="0">
                <a:solidFill>
                  <a:srgbClr val="002060"/>
                </a:solidFill>
                <a:effectLst/>
                <a:latin typeface="Times New Roman" panose="02020603050405020304" pitchFamily="18" charset="0"/>
                <a:ea typeface="Calibri" panose="020F0502020204030204" pitchFamily="34" charset="0"/>
                <a:cs typeface="Mangal" panose="02040503050203030202" pitchFamily="18" charset="0"/>
              </a:rPr>
              <a:t>Алгоритм дегеніміз - түпкілікті уақыт ішінде есепті шешудің нәтижесін алу үшін орындаушының іс-қимыл тәртібін сипаттайтын нұсқаулар (операциялар) жиынтығы. «Алгоритм» термині IX ғасырда қарапайым арифметикалық алгоритмдерді ұсынған парсы математигі әл-Хорезмидің атынан шыққан. Математика мен кибернетикада белгілі бір типтегі есептер класы оны шешу үшін алгоритм орнатылған кезде шешіледі деп саналады. Алгоритмдерді табу-бұл әртүрлі есептер кластарын шешудегі адамның табиғи мақсаты. Белгілі бір типтегі есептерге арналған алгоритмді табу үлкен тапқырлық пен жоғары біліктілікті қажет ететін нәзік және күрделі ойлармен байланысты. Дәл осындай міндеттерді біз интеллектуалды деп атаймыз, өйткені олардың шешімі адамның ақыл-ойының қатысуын талап етеді. Олардың қатарына мыналар жатады:</a:t>
            </a:r>
            <a:endParaRPr lang="ru-KZ" sz="2400" dirty="0">
              <a:solidFill>
                <a:srgbClr val="002060"/>
              </a:solidFill>
              <a:effectLst/>
              <a:latin typeface="Calibri" panose="020F0502020204030204" pitchFamily="34" charset="0"/>
              <a:ea typeface="Calibri" panose="020F0502020204030204" pitchFamily="34" charset="0"/>
              <a:cs typeface="Mangal" panose="02040503050203030202" pitchFamily="18" charset="0"/>
            </a:endParaRPr>
          </a:p>
        </p:txBody>
      </p:sp>
      <p:sp>
        <p:nvSpPr>
          <p:cNvPr id="7" name="TextBox 6">
            <a:extLst>
              <a:ext uri="{FF2B5EF4-FFF2-40B4-BE49-F238E27FC236}">
                <a16:creationId xmlns:a16="http://schemas.microsoft.com/office/drawing/2014/main" id="{3497EC0C-DFD4-120B-66DA-4C2ED9E198D0}"/>
              </a:ext>
            </a:extLst>
          </p:cNvPr>
          <p:cNvSpPr txBox="1"/>
          <p:nvPr/>
        </p:nvSpPr>
        <p:spPr>
          <a:xfrm>
            <a:off x="1283871" y="5696859"/>
            <a:ext cx="10972800" cy="3749231"/>
          </a:xfrm>
          <a:prstGeom prst="rect">
            <a:avLst/>
          </a:prstGeom>
          <a:noFill/>
        </p:spPr>
        <p:txBody>
          <a:bodyPr wrap="square" rtlCol="0">
            <a:spAutoFit/>
          </a:bodyPr>
          <a:lstStyle/>
          <a:p>
            <a:pPr algn="just">
              <a:lnSpc>
                <a:spcPct val="115000"/>
              </a:lnSpc>
              <a:spcAft>
                <a:spcPts val="1000"/>
              </a:spcAft>
            </a:pPr>
            <a:r>
              <a:rPr lang="kk-KZ" sz="1800" dirty="0">
                <a:effectLst/>
                <a:latin typeface="Times New Roman" panose="02020603050405020304" pitchFamily="18" charset="0"/>
                <a:ea typeface="Calibri" panose="020F0502020204030204" pitchFamily="34" charset="0"/>
                <a:cs typeface="Mangal" panose="02040503050203030202" pitchFamily="18" charset="0"/>
              </a:rPr>
              <a:t>- </a:t>
            </a:r>
            <a:r>
              <a:rPr lang="kk-KZ" sz="1800" dirty="0">
                <a:solidFill>
                  <a:srgbClr val="002060"/>
                </a:solidFill>
                <a:effectLst/>
                <a:latin typeface="Times New Roman" panose="02020603050405020304" pitchFamily="18" charset="0"/>
                <a:ea typeface="Calibri" panose="020F0502020204030204" pitchFamily="34" charset="0"/>
                <a:cs typeface="Mangal" panose="02040503050203030202" pitchFamily="18" charset="0"/>
              </a:rPr>
              <a:t>шығармашылық тапсырмалар-музыка жазу, әдеби шығармалар жазу, картиналар жасау, мәтіндерді аудару және т. б.;</a:t>
            </a:r>
            <a:endParaRPr lang="ru-KZ" sz="1800" dirty="0">
              <a:solidFill>
                <a:srgbClr val="002060"/>
              </a:solidFill>
              <a:effectLst/>
              <a:latin typeface="Calibri" panose="020F0502020204030204" pitchFamily="34" charset="0"/>
              <a:ea typeface="Calibri" panose="020F0502020204030204" pitchFamily="34" charset="0"/>
              <a:cs typeface="Mangal" panose="02040503050203030202" pitchFamily="18" charset="0"/>
            </a:endParaRPr>
          </a:p>
          <a:p>
            <a:pPr algn="just">
              <a:lnSpc>
                <a:spcPct val="115000"/>
              </a:lnSpc>
              <a:spcAft>
                <a:spcPts val="1000"/>
              </a:spcAft>
            </a:pPr>
            <a:r>
              <a:rPr lang="kk-KZ" sz="1800" dirty="0">
                <a:solidFill>
                  <a:srgbClr val="002060"/>
                </a:solidFill>
                <a:effectLst/>
                <a:latin typeface="Times New Roman" panose="02020603050405020304" pitchFamily="18" charset="0"/>
                <a:ea typeface="Calibri" panose="020F0502020204030204" pitchFamily="34" charset="0"/>
                <a:cs typeface="Mangal" panose="02040503050203030202" pitchFamily="18" charset="0"/>
              </a:rPr>
              <a:t>- теоремалардың дәлелі және логикалық есептер-логикалық тұжырымдар (логикалық қорытынды) арқылы проблемалық жағдайдың кейбір тұжырымдарының немесе шешімінің ақиқатын анықтауды талап ететін мәселелер);</a:t>
            </a:r>
            <a:endParaRPr lang="ru-KZ" sz="1800" dirty="0">
              <a:solidFill>
                <a:srgbClr val="002060"/>
              </a:solidFill>
              <a:effectLst/>
              <a:latin typeface="Calibri" panose="020F0502020204030204" pitchFamily="34" charset="0"/>
              <a:ea typeface="Calibri" panose="020F0502020204030204" pitchFamily="34" charset="0"/>
              <a:cs typeface="Mangal" panose="02040503050203030202" pitchFamily="18" charset="0"/>
            </a:endParaRPr>
          </a:p>
          <a:p>
            <a:pPr algn="just">
              <a:lnSpc>
                <a:spcPct val="115000"/>
              </a:lnSpc>
              <a:spcAft>
                <a:spcPts val="1000"/>
              </a:spcAft>
            </a:pPr>
            <a:r>
              <a:rPr lang="kk-KZ" sz="1800" dirty="0">
                <a:solidFill>
                  <a:srgbClr val="002060"/>
                </a:solidFill>
                <a:effectLst/>
                <a:latin typeface="Times New Roman" panose="02020603050405020304" pitchFamily="18" charset="0"/>
                <a:ea typeface="Calibri" panose="020F0502020204030204" pitchFamily="34" charset="0"/>
                <a:cs typeface="Mangal" panose="02040503050203030202" pitchFamily="18" charset="0"/>
              </a:rPr>
              <a:t>- қазіргі уақытта оларды шешудің тиімді (көпмүшелік уақытта) алгоритмдері жоқ оңтайландыру есептерінің кейбір түрлері. Оңтайландыру міндеті-мақсатты функцияның </a:t>
            </a:r>
            <a:r>
              <a:rPr lang="kk-KZ" sz="1800" dirty="0" err="1">
                <a:solidFill>
                  <a:srgbClr val="002060"/>
                </a:solidFill>
                <a:effectLst/>
                <a:latin typeface="Times New Roman" panose="02020603050405020304" pitchFamily="18" charset="0"/>
                <a:ea typeface="Calibri" panose="020F0502020204030204" pitchFamily="34" charset="0"/>
                <a:cs typeface="Mangal" panose="02040503050203030202" pitchFamily="18" charset="0"/>
              </a:rPr>
              <a:t>экстремумын</a:t>
            </a:r>
            <a:r>
              <a:rPr lang="kk-KZ" sz="1800" dirty="0">
                <a:solidFill>
                  <a:srgbClr val="002060"/>
                </a:solidFill>
                <a:effectLst/>
                <a:latin typeface="Times New Roman" panose="02020603050405020304" pitchFamily="18" charset="0"/>
                <a:ea typeface="Calibri" panose="020F0502020204030204" pitchFamily="34" charset="0"/>
                <a:cs typeface="Mangal" panose="02040503050203030202" pitchFamily="18" charset="0"/>
              </a:rPr>
              <a:t> (</a:t>
            </a:r>
            <a:r>
              <a:rPr lang="kk-KZ" sz="1800" dirty="0" err="1">
                <a:solidFill>
                  <a:srgbClr val="002060"/>
                </a:solidFill>
                <a:effectLst/>
                <a:latin typeface="Times New Roman" panose="02020603050405020304" pitchFamily="18" charset="0"/>
                <a:ea typeface="Calibri" panose="020F0502020204030204" pitchFamily="34" charset="0"/>
                <a:cs typeface="Mangal" panose="02040503050203030202" pitchFamily="18" charset="0"/>
              </a:rPr>
              <a:t>минимумын</a:t>
            </a:r>
            <a:r>
              <a:rPr lang="kk-KZ" sz="1800" dirty="0">
                <a:solidFill>
                  <a:srgbClr val="002060"/>
                </a:solidFill>
                <a:effectLst/>
                <a:latin typeface="Times New Roman" panose="02020603050405020304" pitchFamily="18" charset="0"/>
                <a:ea typeface="Calibri" panose="020F0502020204030204" pitchFamily="34" charset="0"/>
                <a:cs typeface="Mangal" panose="02040503050203030202" pitchFamily="18" charset="0"/>
              </a:rPr>
              <a:t> немесе </a:t>
            </a:r>
            <a:r>
              <a:rPr lang="kk-KZ" sz="1800" dirty="0" err="1">
                <a:solidFill>
                  <a:srgbClr val="002060"/>
                </a:solidFill>
                <a:effectLst/>
                <a:latin typeface="Times New Roman" panose="02020603050405020304" pitchFamily="18" charset="0"/>
                <a:ea typeface="Calibri" panose="020F0502020204030204" pitchFamily="34" charset="0"/>
                <a:cs typeface="Mangal" panose="02040503050203030202" pitchFamily="18" charset="0"/>
              </a:rPr>
              <a:t>максимумын</a:t>
            </a:r>
            <a:r>
              <a:rPr lang="kk-KZ" sz="1800" dirty="0">
                <a:solidFill>
                  <a:srgbClr val="002060"/>
                </a:solidFill>
                <a:effectLst/>
                <a:latin typeface="Times New Roman" panose="02020603050405020304" pitchFamily="18" charset="0"/>
                <a:ea typeface="Calibri" panose="020F0502020204030204" pitchFamily="34" charset="0"/>
                <a:cs typeface="Mangal" panose="02040503050203030202" pitchFamily="18" charset="0"/>
              </a:rPr>
              <a:t>) табу міндеті;</a:t>
            </a:r>
            <a:endParaRPr lang="ru-KZ" sz="1800" dirty="0">
              <a:solidFill>
                <a:srgbClr val="002060"/>
              </a:solidFill>
              <a:effectLst/>
              <a:latin typeface="Calibri" panose="020F0502020204030204" pitchFamily="34" charset="0"/>
              <a:ea typeface="Calibri" panose="020F0502020204030204" pitchFamily="34" charset="0"/>
              <a:cs typeface="Mangal" panose="02040503050203030202" pitchFamily="18" charset="0"/>
            </a:endParaRPr>
          </a:p>
          <a:p>
            <a:pPr algn="just">
              <a:lnSpc>
                <a:spcPct val="115000"/>
              </a:lnSpc>
              <a:spcAft>
                <a:spcPts val="1000"/>
              </a:spcAft>
            </a:pPr>
            <a:r>
              <a:rPr lang="kk-KZ" sz="1800" dirty="0">
                <a:solidFill>
                  <a:srgbClr val="002060"/>
                </a:solidFill>
                <a:effectLst/>
                <a:latin typeface="Times New Roman" panose="02020603050405020304" pitchFamily="18" charset="0"/>
                <a:ea typeface="Calibri" panose="020F0502020204030204" pitchFamily="34" charset="0"/>
                <a:cs typeface="Mangal" panose="02040503050203030202" pitchFamily="18" charset="0"/>
              </a:rPr>
              <a:t>- үлгіні тану;</a:t>
            </a:r>
            <a:endParaRPr lang="ru-KZ" sz="1800" dirty="0">
              <a:solidFill>
                <a:srgbClr val="002060"/>
              </a:solidFill>
              <a:effectLst/>
              <a:latin typeface="Calibri" panose="020F0502020204030204" pitchFamily="34" charset="0"/>
              <a:ea typeface="Calibri" panose="020F0502020204030204" pitchFamily="34" charset="0"/>
              <a:cs typeface="Mangal" panose="02040503050203030202" pitchFamily="18" charset="0"/>
            </a:endParaRPr>
          </a:p>
          <a:p>
            <a:r>
              <a:rPr lang="kk-KZ" sz="1800" dirty="0">
                <a:solidFill>
                  <a:srgbClr val="002060"/>
                </a:solidFill>
                <a:effectLst/>
                <a:latin typeface="Times New Roman" panose="02020603050405020304" pitchFamily="18" charset="0"/>
                <a:ea typeface="Calibri" panose="020F0502020204030204" pitchFamily="34" charset="0"/>
              </a:rPr>
              <a:t>- ойындар (шахмат, дойбы, покер, преферанс</a:t>
            </a:r>
            <a:endParaRPr lang="ru-KZ" dirty="0">
              <a:solidFill>
                <a:srgbClr val="002060"/>
              </a:solidFill>
            </a:endParaRPr>
          </a:p>
        </p:txBody>
      </p:sp>
    </p:spTree>
    <p:extLst>
      <p:ext uri="{BB962C8B-B14F-4D97-AF65-F5344CB8AC3E}">
        <p14:creationId xmlns:p14="http://schemas.microsoft.com/office/powerpoint/2010/main" val="1087202794"/>
      </p:ext>
    </p:extLst>
  </p:cSld>
  <p:clrMapOvr>
    <a:masterClrMapping/>
  </p:clrMapOvr>
  <mc:AlternateContent xmlns:mc="http://schemas.openxmlformats.org/markup-compatibility/2006" xmlns:p14="http://schemas.microsoft.com/office/powerpoint/2010/main">
    <mc:Choice Requires="p14">
      <p:transition spd="slow" p14:dur="2000" advTm="131389"/>
    </mc:Choice>
    <mc:Fallback xmlns="">
      <p:transition spd="slow" advTm="13138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192315" y="612415"/>
            <a:ext cx="559181" cy="296366"/>
          </a:xfrm>
          <a:custGeom>
            <a:avLst/>
            <a:gdLst/>
            <a:ahLst/>
            <a:cxnLst/>
            <a:rect l="l" t="t" r="r" b="b"/>
            <a:pathLst>
              <a:path w="559181" h="296366">
                <a:moveTo>
                  <a:pt x="0" y="0"/>
                </a:moveTo>
                <a:lnTo>
                  <a:pt x="559182" y="0"/>
                </a:lnTo>
                <a:lnTo>
                  <a:pt x="559182" y="296366"/>
                </a:lnTo>
                <a:lnTo>
                  <a:pt x="0" y="2963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124850" y="935754"/>
            <a:ext cx="6873872" cy="162473"/>
          </a:xfrm>
          <a:custGeom>
            <a:avLst/>
            <a:gdLst/>
            <a:ahLst/>
            <a:cxnLst/>
            <a:rect l="l" t="t" r="r" b="b"/>
            <a:pathLst>
              <a:path w="6873872" h="162473">
                <a:moveTo>
                  <a:pt x="0" y="0"/>
                </a:moveTo>
                <a:lnTo>
                  <a:pt x="6873873" y="0"/>
                </a:lnTo>
                <a:lnTo>
                  <a:pt x="6873873" y="162473"/>
                </a:lnTo>
                <a:lnTo>
                  <a:pt x="0" y="1624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2992621">
            <a:off x="14591145" y="2670859"/>
            <a:ext cx="12287251" cy="10647531"/>
          </a:xfrm>
          <a:custGeom>
            <a:avLst/>
            <a:gdLst/>
            <a:ahLst/>
            <a:cxnLst/>
            <a:rect l="l" t="t" r="r" b="b"/>
            <a:pathLst>
              <a:path w="12287251" h="10647531">
                <a:moveTo>
                  <a:pt x="0" y="0"/>
                </a:moveTo>
                <a:lnTo>
                  <a:pt x="12287251" y="0"/>
                </a:lnTo>
                <a:lnTo>
                  <a:pt x="12287251" y="10647531"/>
                </a:lnTo>
                <a:lnTo>
                  <a:pt x="0" y="10647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1247790" y="1608814"/>
            <a:ext cx="7585689" cy="7069371"/>
          </a:xfrm>
          <a:prstGeom prst="rect">
            <a:avLst/>
          </a:prstGeom>
        </p:spPr>
        <p:txBody>
          <a:bodyPr wrap="square" lIns="0" tIns="0" rIns="0" bIns="0" rtlCol="0" anchor="t">
            <a:spAutoFit/>
          </a:bodyPr>
          <a:lstStyle/>
          <a:p>
            <a:pPr indent="449580" algn="just">
              <a:lnSpc>
                <a:spcPct val="115000"/>
              </a:lnSpc>
              <a:spcAft>
                <a:spcPts val="1000"/>
              </a:spcAft>
            </a:pPr>
            <a:r>
              <a:rPr lang="en-US" sz="3200" dirty="0">
                <a:solidFill>
                  <a:srgbClr val="18072B"/>
                </a:solidFill>
                <a:latin typeface="Kollektif"/>
              </a:rPr>
              <a:t> </a:t>
            </a:r>
            <a:r>
              <a:rPr lang="kk-KZ" sz="2400" dirty="0">
                <a:effectLst/>
                <a:latin typeface="Times New Roman" panose="02020603050405020304" pitchFamily="18" charset="0"/>
                <a:ea typeface="Calibri" panose="020F0502020204030204" pitchFamily="34" charset="0"/>
                <a:cs typeface="Mangal" panose="02040503050203030202" pitchFamily="18" charset="0"/>
              </a:rPr>
              <a:t>Шешу алгоритмдері бұрыннан қалыптасқан міндеттерге келетін болсақ, жасанды интеллект саласындағы танымал маман Марвин </a:t>
            </a:r>
            <a:r>
              <a:rPr lang="kk-KZ" sz="2400" dirty="0" err="1">
                <a:effectLst/>
                <a:latin typeface="Times New Roman" panose="02020603050405020304" pitchFamily="18" charset="0"/>
                <a:ea typeface="Calibri" panose="020F0502020204030204" pitchFamily="34" charset="0"/>
                <a:cs typeface="Mangal" panose="02040503050203030202" pitchFamily="18" charset="0"/>
              </a:rPr>
              <a:t>Минский</a:t>
            </a:r>
            <a:r>
              <a:rPr lang="kk-KZ" sz="2400" dirty="0">
                <a:effectLst/>
                <a:latin typeface="Times New Roman" panose="02020603050405020304" pitchFamily="18" charset="0"/>
                <a:ea typeface="Calibri" panose="020F0502020204030204" pitchFamily="34" charset="0"/>
                <a:cs typeface="Mangal" panose="02040503050203030202" pitchFamily="18" charset="0"/>
              </a:rPr>
              <a:t> атап өткендей, «оларға «зияткерлік» сияқты мистикалық қасиеттерді жатқызудың қажеті жоқ». Шынында да, мұндай алгоритм табылғаннан кейін, тиісті мәселелерді шешу процесі оны адам, компьютер (дұрыс </a:t>
            </a:r>
            <a:r>
              <a:rPr lang="kk-KZ" sz="2400" dirty="0" err="1">
                <a:effectLst/>
                <a:latin typeface="Times New Roman" panose="02020603050405020304" pitchFamily="18" charset="0"/>
                <a:ea typeface="Calibri" panose="020F0502020204030204" pitchFamily="34" charset="0"/>
                <a:cs typeface="Mangal" panose="02040503050203030202" pitchFamily="18" charset="0"/>
              </a:rPr>
              <a:t>бағдарламаланған</a:t>
            </a:r>
            <a:r>
              <a:rPr lang="kk-KZ" sz="2400" dirty="0">
                <a:effectLst/>
                <a:latin typeface="Times New Roman" panose="02020603050405020304" pitchFamily="18" charset="0"/>
                <a:ea typeface="Calibri" panose="020F0502020204030204" pitchFamily="34" charset="0"/>
                <a:cs typeface="Mangal" panose="02040503050203030202" pitchFamily="18" charset="0"/>
              </a:rPr>
              <a:t>) немесе робот дәл орындай алатындай етіп жасалады. Тапсырманы шешетін адам тек процесті құрайтын қарапайым операцияларды орындай алуы керек, сонымен қатар оны ұсынылған алгоритммен </a:t>
            </a:r>
            <a:r>
              <a:rPr lang="kk-KZ" sz="2400" dirty="0" err="1">
                <a:effectLst/>
                <a:latin typeface="Times New Roman" panose="02020603050405020304" pitchFamily="18" charset="0"/>
                <a:ea typeface="Calibri" panose="020F0502020204030204" pitchFamily="34" charset="0"/>
                <a:cs typeface="Mangal" panose="02040503050203030202" pitchFamily="18" charset="0"/>
              </a:rPr>
              <a:t>педантикалық</a:t>
            </a:r>
            <a:r>
              <a:rPr lang="kk-KZ" sz="2400" dirty="0">
                <a:effectLst/>
                <a:latin typeface="Times New Roman" panose="02020603050405020304" pitchFamily="18" charset="0"/>
                <a:ea typeface="Calibri" panose="020F0502020204030204" pitchFamily="34" charset="0"/>
                <a:cs typeface="Mangal" panose="02040503050203030202" pitchFamily="18" charset="0"/>
              </a:rPr>
              <a:t> және ұқыпты басқаруы керек. Мұндай жағдайда, олар айтқандай, іс-қимыл жасайтын адам, тек қана механикалық түрде, кез-келген мәселені сәтті шеше алады.</a:t>
            </a:r>
            <a:endParaRPr lang="ru-KZ" sz="2400" dirty="0">
              <a:effectLst/>
              <a:latin typeface="Calibri" panose="020F0502020204030204" pitchFamily="34" charset="0"/>
              <a:ea typeface="Calibri" panose="020F0502020204030204" pitchFamily="34" charset="0"/>
              <a:cs typeface="Mangal" panose="02040503050203030202" pitchFamily="18" charset="0"/>
            </a:endParaRPr>
          </a:p>
          <a:p>
            <a:pPr algn="just">
              <a:lnSpc>
                <a:spcPts val="3639"/>
              </a:lnSpc>
            </a:pPr>
            <a:endParaRPr lang="en-US" sz="3200" dirty="0">
              <a:solidFill>
                <a:srgbClr val="18072B"/>
              </a:solidFill>
              <a:latin typeface="Kollektif"/>
            </a:endParaRPr>
          </a:p>
        </p:txBody>
      </p:sp>
      <p:sp>
        <p:nvSpPr>
          <p:cNvPr id="7" name="Freeform 7"/>
          <p:cNvSpPr/>
          <p:nvPr/>
        </p:nvSpPr>
        <p:spPr>
          <a:xfrm rot="-8100000">
            <a:off x="10694473" y="10531229"/>
            <a:ext cx="9512725" cy="224846"/>
          </a:xfrm>
          <a:custGeom>
            <a:avLst/>
            <a:gdLst/>
            <a:ahLst/>
            <a:cxnLst/>
            <a:rect l="l" t="t" r="r" b="b"/>
            <a:pathLst>
              <a:path w="9512725" h="224846">
                <a:moveTo>
                  <a:pt x="0" y="0"/>
                </a:moveTo>
                <a:lnTo>
                  <a:pt x="9512725" y="0"/>
                </a:lnTo>
                <a:lnTo>
                  <a:pt x="9512725" y="224846"/>
                </a:lnTo>
                <a:lnTo>
                  <a:pt x="0" y="224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0800000">
            <a:off x="10571904" y="1028700"/>
            <a:ext cx="5883071" cy="139054"/>
          </a:xfrm>
          <a:custGeom>
            <a:avLst/>
            <a:gdLst/>
            <a:ahLst/>
            <a:cxnLst/>
            <a:rect l="l" t="t" r="r" b="b"/>
            <a:pathLst>
              <a:path w="5883071" h="139054">
                <a:moveTo>
                  <a:pt x="0" y="0"/>
                </a:moveTo>
                <a:lnTo>
                  <a:pt x="5883072" y="0"/>
                </a:lnTo>
                <a:lnTo>
                  <a:pt x="5883072" y="139054"/>
                </a:lnTo>
                <a:lnTo>
                  <a:pt x="0" y="1390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8100000">
            <a:off x="9689779" y="10706795"/>
            <a:ext cx="9512725" cy="224846"/>
          </a:xfrm>
          <a:custGeom>
            <a:avLst/>
            <a:gdLst/>
            <a:ahLst/>
            <a:cxnLst/>
            <a:rect l="l" t="t" r="r" b="b"/>
            <a:pathLst>
              <a:path w="9512725" h="224846">
                <a:moveTo>
                  <a:pt x="0" y="0"/>
                </a:moveTo>
                <a:lnTo>
                  <a:pt x="9512725" y="0"/>
                </a:lnTo>
                <a:lnTo>
                  <a:pt x="9512725" y="224847"/>
                </a:lnTo>
                <a:lnTo>
                  <a:pt x="0" y="2248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728464" y="-133975"/>
            <a:ext cx="1207396" cy="746390"/>
          </a:xfrm>
          <a:custGeom>
            <a:avLst/>
            <a:gdLst/>
            <a:ahLst/>
            <a:cxnLst/>
            <a:rect l="l" t="t" r="r" b="b"/>
            <a:pathLst>
              <a:path w="1207396" h="746390">
                <a:moveTo>
                  <a:pt x="0" y="0"/>
                </a:moveTo>
                <a:lnTo>
                  <a:pt x="1207396" y="0"/>
                </a:lnTo>
                <a:lnTo>
                  <a:pt x="1207396" y="746390"/>
                </a:lnTo>
                <a:lnTo>
                  <a:pt x="0" y="746390"/>
                </a:lnTo>
                <a:lnTo>
                  <a:pt x="0" y="0"/>
                </a:lnTo>
                <a:close/>
              </a:path>
            </a:pathLst>
          </a:custGeom>
          <a:blipFill>
            <a:blip r:embed="rId8"/>
            <a:stretch>
              <a:fillRect/>
            </a:stretch>
          </a:blipFill>
        </p:spPr>
      </p:sp>
      <p:sp>
        <p:nvSpPr>
          <p:cNvPr id="6" name="Freeform 6"/>
          <p:cNvSpPr/>
          <p:nvPr/>
        </p:nvSpPr>
        <p:spPr>
          <a:xfrm>
            <a:off x="9394454" y="1516463"/>
            <a:ext cx="8237970" cy="6769854"/>
          </a:xfrm>
          <a:custGeom>
            <a:avLst/>
            <a:gdLst/>
            <a:ahLst/>
            <a:cxnLst/>
            <a:rect l="l" t="t" r="r" b="b"/>
            <a:pathLst>
              <a:path w="8237970" h="6769854">
                <a:moveTo>
                  <a:pt x="0" y="0"/>
                </a:moveTo>
                <a:lnTo>
                  <a:pt x="8237970" y="0"/>
                </a:lnTo>
                <a:lnTo>
                  <a:pt x="8237970" y="6769854"/>
                </a:lnTo>
                <a:lnTo>
                  <a:pt x="0" y="6769854"/>
                </a:lnTo>
                <a:lnTo>
                  <a:pt x="0" y="0"/>
                </a:lnTo>
                <a:close/>
              </a:path>
            </a:pathLst>
          </a:custGeom>
          <a:blipFill>
            <a:blip r:embed="rId9"/>
            <a:stretch>
              <a:fillRect l="-7467" r="-7467"/>
            </a:stretch>
          </a:blipFill>
        </p:spPr>
      </p:sp>
    </p:spTree>
    <p:extLst>
      <p:ext uri="{BB962C8B-B14F-4D97-AF65-F5344CB8AC3E}">
        <p14:creationId xmlns:p14="http://schemas.microsoft.com/office/powerpoint/2010/main" val="1511250964"/>
      </p:ext>
    </p:extLst>
  </p:cSld>
  <p:clrMapOvr>
    <a:masterClrMapping/>
  </p:clrMapOvr>
  <mc:AlternateContent xmlns:mc="http://schemas.openxmlformats.org/markup-compatibility/2006" xmlns:p14="http://schemas.microsoft.com/office/powerpoint/2010/main">
    <mc:Choice Requires="p14">
      <p:transition spd="slow" p14:dur="2000" advTm="54123"/>
    </mc:Choice>
    <mc:Fallback xmlns="">
      <p:transition spd="slow" advTm="5412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89662" y="3514378"/>
            <a:ext cx="3386311" cy="6772622"/>
          </a:xfrm>
          <a:custGeom>
            <a:avLst/>
            <a:gdLst/>
            <a:ahLst/>
            <a:cxnLst/>
            <a:rect l="l" t="t" r="r" b="b"/>
            <a:pathLst>
              <a:path w="3386311" h="6772622">
                <a:moveTo>
                  <a:pt x="3386310" y="0"/>
                </a:moveTo>
                <a:lnTo>
                  <a:pt x="0" y="0"/>
                </a:lnTo>
                <a:lnTo>
                  <a:pt x="0" y="6772622"/>
                </a:lnTo>
                <a:lnTo>
                  <a:pt x="3386310" y="6772622"/>
                </a:lnTo>
                <a:lnTo>
                  <a:pt x="3386310" y="0"/>
                </a:lnTo>
                <a:close/>
              </a:path>
            </a:pathLst>
          </a:custGeom>
          <a:blipFill>
            <a:blip r:embed="rId2"/>
            <a:stretch>
              <a:fillRect/>
            </a:stretch>
          </a:blipFill>
        </p:spPr>
      </p:sp>
      <p:grpSp>
        <p:nvGrpSpPr>
          <p:cNvPr id="3" name="Group 3"/>
          <p:cNvGrpSpPr/>
          <p:nvPr/>
        </p:nvGrpSpPr>
        <p:grpSpPr>
          <a:xfrm>
            <a:off x="3888738" y="1275237"/>
            <a:ext cx="13336105" cy="6662386"/>
            <a:chOff x="0" y="0"/>
            <a:chExt cx="3512390" cy="1754703"/>
          </a:xfrm>
        </p:grpSpPr>
        <p:sp>
          <p:nvSpPr>
            <p:cNvPr id="4" name="Freeform 4"/>
            <p:cNvSpPr/>
            <p:nvPr/>
          </p:nvSpPr>
          <p:spPr>
            <a:xfrm>
              <a:off x="0" y="0"/>
              <a:ext cx="3512390" cy="1754703"/>
            </a:xfrm>
            <a:custGeom>
              <a:avLst/>
              <a:gdLst/>
              <a:ahLst/>
              <a:cxnLst/>
              <a:rect l="l" t="t" r="r" b="b"/>
              <a:pathLst>
                <a:path w="3512390" h="1754703">
                  <a:moveTo>
                    <a:pt x="0" y="0"/>
                  </a:moveTo>
                  <a:lnTo>
                    <a:pt x="3512390" y="0"/>
                  </a:lnTo>
                  <a:lnTo>
                    <a:pt x="3512390" y="1754703"/>
                  </a:lnTo>
                  <a:lnTo>
                    <a:pt x="0" y="1754703"/>
                  </a:lnTo>
                  <a:close/>
                </a:path>
              </a:pathLst>
            </a:custGeom>
            <a:solidFill>
              <a:srgbClr val="2E2768"/>
            </a:solidFill>
          </p:spPr>
        </p:sp>
        <p:sp>
          <p:nvSpPr>
            <p:cNvPr id="5" name="TextBox 5"/>
            <p:cNvSpPr txBox="1"/>
            <p:nvPr/>
          </p:nvSpPr>
          <p:spPr>
            <a:xfrm>
              <a:off x="0" y="-57150"/>
              <a:ext cx="3512390" cy="1811853"/>
            </a:xfrm>
            <a:prstGeom prst="rect">
              <a:avLst/>
            </a:prstGeom>
          </p:spPr>
          <p:txBody>
            <a:bodyPr lIns="50800" tIns="50800" rIns="50800" bIns="50800" rtlCol="0" anchor="ctr"/>
            <a:lstStyle/>
            <a:p>
              <a:pPr algn="ctr">
                <a:lnSpc>
                  <a:spcPts val="3080"/>
                </a:lnSpc>
              </a:pPr>
              <a:endParaRPr/>
            </a:p>
          </p:txBody>
        </p:sp>
      </p:grpSp>
      <p:grpSp>
        <p:nvGrpSpPr>
          <p:cNvPr id="6" name="Group 6"/>
          <p:cNvGrpSpPr/>
          <p:nvPr/>
        </p:nvGrpSpPr>
        <p:grpSpPr>
          <a:xfrm>
            <a:off x="2631016" y="2237806"/>
            <a:ext cx="1889912" cy="1889912"/>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60644"/>
            </a:solidFill>
          </p:spPr>
        </p:sp>
        <p:sp>
          <p:nvSpPr>
            <p:cNvPr id="8" name="TextBox 8"/>
            <p:cNvSpPr txBox="1"/>
            <p:nvPr/>
          </p:nvSpPr>
          <p:spPr>
            <a:xfrm>
              <a:off x="76200" y="9525"/>
              <a:ext cx="660400" cy="727075"/>
            </a:xfrm>
            <a:prstGeom prst="rect">
              <a:avLst/>
            </a:prstGeom>
          </p:spPr>
          <p:txBody>
            <a:bodyPr lIns="50800" tIns="50800" rIns="50800" bIns="50800" rtlCol="0" anchor="ctr"/>
            <a:lstStyle/>
            <a:p>
              <a:pPr algn="ctr">
                <a:lnSpc>
                  <a:spcPts val="2800"/>
                </a:lnSpc>
              </a:pPr>
              <a:endParaRPr/>
            </a:p>
          </p:txBody>
        </p:sp>
      </p:grpSp>
      <p:sp>
        <p:nvSpPr>
          <p:cNvPr id="9" name="Freeform 9"/>
          <p:cNvSpPr/>
          <p:nvPr/>
        </p:nvSpPr>
        <p:spPr>
          <a:xfrm>
            <a:off x="3038054" y="2629948"/>
            <a:ext cx="1075837" cy="1075837"/>
          </a:xfrm>
          <a:custGeom>
            <a:avLst/>
            <a:gdLst/>
            <a:ahLst/>
            <a:cxnLst/>
            <a:rect l="l" t="t" r="r" b="b"/>
            <a:pathLst>
              <a:path w="1075837" h="1075837">
                <a:moveTo>
                  <a:pt x="0" y="0"/>
                </a:moveTo>
                <a:lnTo>
                  <a:pt x="1075837" y="0"/>
                </a:lnTo>
                <a:lnTo>
                  <a:pt x="1075837" y="1075836"/>
                </a:lnTo>
                <a:lnTo>
                  <a:pt x="0" y="10758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4520928" y="1805834"/>
            <a:ext cx="12443403" cy="5895975"/>
          </a:xfrm>
          <a:prstGeom prst="rect">
            <a:avLst/>
          </a:prstGeom>
        </p:spPr>
        <p:txBody>
          <a:bodyPr lIns="0" tIns="0" rIns="0" bIns="0" rtlCol="0" anchor="t">
            <a:spAutoFit/>
          </a:bodyPr>
          <a:lstStyle/>
          <a:p>
            <a:pPr algn="just">
              <a:lnSpc>
                <a:spcPts val="3356"/>
              </a:lnSpc>
            </a:pPr>
            <a:r>
              <a:rPr lang="en-US" sz="2796" dirty="0">
                <a:solidFill>
                  <a:srgbClr val="FFFFFF"/>
                </a:solidFill>
                <a:latin typeface="Poppins"/>
              </a:rPr>
              <a:t>  Ақпараттық </a:t>
            </a:r>
            <a:r>
              <a:rPr lang="en-US" sz="2796" dirty="0" err="1">
                <a:solidFill>
                  <a:srgbClr val="FFFFFF"/>
                </a:solidFill>
                <a:latin typeface="Poppins"/>
              </a:rPr>
              <a:t>жүйе</a:t>
            </a:r>
            <a:r>
              <a:rPr lang="en-US" sz="2796" dirty="0">
                <a:solidFill>
                  <a:srgbClr val="FFFFFF"/>
                </a:solidFill>
                <a:latin typeface="Poppins"/>
              </a:rPr>
              <a:t> - бұл </a:t>
            </a:r>
            <a:r>
              <a:rPr lang="en-US" sz="2796" dirty="0" err="1">
                <a:solidFill>
                  <a:srgbClr val="FFFFFF"/>
                </a:solidFill>
                <a:latin typeface="Poppins"/>
              </a:rPr>
              <a:t>кәсіпорынның</a:t>
            </a:r>
            <a:r>
              <a:rPr lang="en-US" sz="2796" dirty="0">
                <a:solidFill>
                  <a:srgbClr val="FFFFFF"/>
                </a:solidFill>
                <a:latin typeface="Poppins"/>
              </a:rPr>
              <a:t> (</a:t>
            </a:r>
            <a:r>
              <a:rPr lang="en-US" sz="2796" dirty="0" err="1">
                <a:solidFill>
                  <a:srgbClr val="FFFFFF"/>
                </a:solidFill>
                <a:latin typeface="Poppins"/>
              </a:rPr>
              <a:t>бизнестің</a:t>
            </a:r>
            <a:r>
              <a:rPr lang="en-US" sz="2796" dirty="0">
                <a:solidFill>
                  <a:srgbClr val="FFFFFF"/>
                </a:solidFill>
                <a:latin typeface="Poppins"/>
              </a:rPr>
              <a:t>) жұмыс </a:t>
            </a:r>
            <a:r>
              <a:rPr lang="en-US" sz="2796" dirty="0" err="1">
                <a:solidFill>
                  <a:srgbClr val="FFFFFF"/>
                </a:solidFill>
                <a:latin typeface="Poppins"/>
              </a:rPr>
              <a:t>істеуін</a:t>
            </a:r>
            <a:r>
              <a:rPr lang="en-US" sz="2796" dirty="0">
                <a:solidFill>
                  <a:srgbClr val="FFFFFF"/>
                </a:solidFill>
                <a:latin typeface="Poppins"/>
              </a:rPr>
              <a:t> </a:t>
            </a:r>
            <a:r>
              <a:rPr lang="en-US" sz="2796" dirty="0" err="1">
                <a:solidFill>
                  <a:srgbClr val="FFFFFF"/>
                </a:solidFill>
                <a:latin typeface="Poppins"/>
              </a:rPr>
              <a:t>автоматтандыруға</a:t>
            </a:r>
            <a:r>
              <a:rPr lang="en-US" sz="2796" dirty="0">
                <a:solidFill>
                  <a:srgbClr val="FFFFFF"/>
                </a:solidFill>
                <a:latin typeface="Poppins"/>
              </a:rPr>
              <a:t> бағытталған </a:t>
            </a:r>
            <a:r>
              <a:rPr lang="en-US" sz="2796" dirty="0" err="1">
                <a:solidFill>
                  <a:srgbClr val="FFFFFF"/>
                </a:solidFill>
                <a:latin typeface="Poppins"/>
              </a:rPr>
              <a:t>бағдарламалық</a:t>
            </a:r>
            <a:r>
              <a:rPr lang="en-US" sz="2796" dirty="0">
                <a:solidFill>
                  <a:srgbClr val="FFFFFF"/>
                </a:solidFill>
                <a:latin typeface="Poppins"/>
              </a:rPr>
              <a:t> </a:t>
            </a:r>
            <a:r>
              <a:rPr lang="en-US" sz="2796" dirty="0" err="1">
                <a:solidFill>
                  <a:srgbClr val="FFFFFF"/>
                </a:solidFill>
                <a:latin typeface="Poppins"/>
              </a:rPr>
              <a:t>жүйе</a:t>
            </a:r>
            <a:r>
              <a:rPr lang="en-US" sz="2796" dirty="0">
                <a:solidFill>
                  <a:srgbClr val="FFFFFF"/>
                </a:solidFill>
                <a:latin typeface="Poppins"/>
              </a:rPr>
              <a:t>. </a:t>
            </a:r>
            <a:r>
              <a:rPr lang="en-US" sz="2796" dirty="0" err="1">
                <a:solidFill>
                  <a:srgbClr val="FFFFFF"/>
                </a:solidFill>
                <a:latin typeface="Poppins"/>
              </a:rPr>
              <a:t>Экономикалық</a:t>
            </a:r>
            <a:r>
              <a:rPr lang="en-US" sz="2796" dirty="0">
                <a:solidFill>
                  <a:srgbClr val="FFFFFF"/>
                </a:solidFill>
                <a:latin typeface="Poppins"/>
              </a:rPr>
              <a:t> </a:t>
            </a:r>
            <a:r>
              <a:rPr lang="en-US" sz="2796" dirty="0" err="1">
                <a:solidFill>
                  <a:srgbClr val="FFFFFF"/>
                </a:solidFill>
                <a:latin typeface="Poppins"/>
              </a:rPr>
              <a:t>объектінің</a:t>
            </a:r>
            <a:r>
              <a:rPr lang="en-US" sz="2796" dirty="0">
                <a:solidFill>
                  <a:srgbClr val="FFFFFF"/>
                </a:solidFill>
                <a:latin typeface="Poppins"/>
              </a:rPr>
              <a:t> АЖ </a:t>
            </a:r>
            <a:r>
              <a:rPr lang="en-US" sz="2796" dirty="0" err="1">
                <a:solidFill>
                  <a:srgbClr val="FFFFFF"/>
                </a:solidFill>
                <a:latin typeface="Poppins"/>
              </a:rPr>
              <a:t>басқару</a:t>
            </a:r>
            <a:r>
              <a:rPr lang="en-US" sz="2796" dirty="0">
                <a:solidFill>
                  <a:srgbClr val="FFFFFF"/>
                </a:solidFill>
                <a:latin typeface="Poppins"/>
              </a:rPr>
              <a:t> жүйесінің негізі болып табылады, ол үнемі </a:t>
            </a:r>
            <a:r>
              <a:rPr lang="en-US" sz="2796" dirty="0" err="1">
                <a:solidFill>
                  <a:srgbClr val="FFFFFF"/>
                </a:solidFill>
                <a:latin typeface="Poppins"/>
              </a:rPr>
              <a:t>өзгеріп</a:t>
            </a:r>
            <a:r>
              <a:rPr lang="en-US" sz="2796" dirty="0">
                <a:solidFill>
                  <a:srgbClr val="FFFFFF"/>
                </a:solidFill>
                <a:latin typeface="Poppins"/>
              </a:rPr>
              <a:t> </a:t>
            </a:r>
            <a:r>
              <a:rPr lang="en-US" sz="2796" dirty="0" err="1">
                <a:solidFill>
                  <a:srgbClr val="FFFFFF"/>
                </a:solidFill>
                <a:latin typeface="Poppins"/>
              </a:rPr>
              <a:t>отырады</a:t>
            </a:r>
            <a:r>
              <a:rPr lang="en-US" sz="2796" dirty="0">
                <a:solidFill>
                  <a:srgbClr val="FFFFFF"/>
                </a:solidFill>
                <a:latin typeface="Poppins"/>
              </a:rPr>
              <a:t>, </a:t>
            </a:r>
            <a:r>
              <a:rPr lang="en-US" sz="2796" dirty="0" err="1">
                <a:solidFill>
                  <a:srgbClr val="FFFFFF"/>
                </a:solidFill>
                <a:latin typeface="Poppins"/>
              </a:rPr>
              <a:t>компьютерлік</a:t>
            </a:r>
            <a:r>
              <a:rPr lang="en-US" sz="2796" dirty="0">
                <a:solidFill>
                  <a:srgbClr val="FFFFFF"/>
                </a:solidFill>
                <a:latin typeface="Poppins"/>
              </a:rPr>
              <a:t> технологиялардың </a:t>
            </a:r>
            <a:r>
              <a:rPr lang="en-US" sz="2796" dirty="0" err="1">
                <a:solidFill>
                  <a:srgbClr val="FFFFFF"/>
                </a:solidFill>
                <a:latin typeface="Poppins"/>
              </a:rPr>
              <a:t>кеңінен</a:t>
            </a:r>
            <a:r>
              <a:rPr lang="en-US" sz="2796" dirty="0">
                <a:solidFill>
                  <a:srgbClr val="FFFFFF"/>
                </a:solidFill>
                <a:latin typeface="Poppins"/>
              </a:rPr>
              <a:t> </a:t>
            </a:r>
            <a:r>
              <a:rPr lang="en-US" sz="2796" dirty="0" err="1">
                <a:solidFill>
                  <a:srgbClr val="FFFFFF"/>
                </a:solidFill>
                <a:latin typeface="Poppins"/>
              </a:rPr>
              <a:t>енгізілуіне</a:t>
            </a:r>
            <a:r>
              <a:rPr lang="en-US" sz="2796" dirty="0">
                <a:solidFill>
                  <a:srgbClr val="FFFFFF"/>
                </a:solidFill>
                <a:latin typeface="Poppins"/>
              </a:rPr>
              <a:t> және </a:t>
            </a:r>
            <a:r>
              <a:rPr lang="en-US" sz="2796" dirty="0" err="1">
                <a:solidFill>
                  <a:srgbClr val="FFFFFF"/>
                </a:solidFill>
                <a:latin typeface="Poppins"/>
              </a:rPr>
              <a:t>кәсіпорынның</a:t>
            </a:r>
            <a:r>
              <a:rPr lang="en-US" sz="2796" dirty="0">
                <a:solidFill>
                  <a:srgbClr val="FFFFFF"/>
                </a:solidFill>
                <a:latin typeface="Poppins"/>
              </a:rPr>
              <a:t> </a:t>
            </a:r>
            <a:r>
              <a:rPr lang="en-US" sz="2796" dirty="0" err="1">
                <a:solidFill>
                  <a:srgbClr val="FFFFFF"/>
                </a:solidFill>
                <a:latin typeface="Poppins"/>
              </a:rPr>
              <a:t>өндірістік</a:t>
            </a:r>
            <a:r>
              <a:rPr lang="en-US" sz="2796" dirty="0">
                <a:solidFill>
                  <a:srgbClr val="FFFFFF"/>
                </a:solidFill>
                <a:latin typeface="Poppins"/>
              </a:rPr>
              <a:t> және </a:t>
            </a:r>
            <a:r>
              <a:rPr lang="en-US" sz="2796" dirty="0" err="1">
                <a:solidFill>
                  <a:srgbClr val="FFFFFF"/>
                </a:solidFill>
                <a:latin typeface="Poppins"/>
              </a:rPr>
              <a:t>қаржылық</a:t>
            </a:r>
            <a:r>
              <a:rPr lang="en-US" sz="2796" dirty="0">
                <a:solidFill>
                  <a:srgbClr val="FFFFFF"/>
                </a:solidFill>
                <a:latin typeface="Poppins"/>
              </a:rPr>
              <a:t> </a:t>
            </a:r>
            <a:r>
              <a:rPr lang="en-US" sz="2796" dirty="0" err="1">
                <a:solidFill>
                  <a:srgbClr val="FFFFFF"/>
                </a:solidFill>
                <a:latin typeface="Poppins"/>
              </a:rPr>
              <a:t>байланыстарының</a:t>
            </a:r>
            <a:r>
              <a:rPr lang="en-US" sz="2796" dirty="0">
                <a:solidFill>
                  <a:srgbClr val="FFFFFF"/>
                </a:solidFill>
                <a:latin typeface="Poppins"/>
              </a:rPr>
              <a:t> </a:t>
            </a:r>
            <a:r>
              <a:rPr lang="en-US" sz="2796" dirty="0" err="1">
                <a:solidFill>
                  <a:srgbClr val="FFFFFF"/>
                </a:solidFill>
                <a:latin typeface="Poppins"/>
              </a:rPr>
              <a:t>кеңеюіне</a:t>
            </a:r>
            <a:r>
              <a:rPr lang="en-US" sz="2796" dirty="0">
                <a:solidFill>
                  <a:srgbClr val="FFFFFF"/>
                </a:solidFill>
                <a:latin typeface="Poppins"/>
              </a:rPr>
              <a:t> байланысты жаңа ақпараттық </a:t>
            </a:r>
            <a:r>
              <a:rPr lang="en-US" sz="2796" dirty="0" err="1">
                <a:solidFill>
                  <a:srgbClr val="FFFFFF"/>
                </a:solidFill>
                <a:latin typeface="Poppins"/>
              </a:rPr>
              <a:t>ағындар</a:t>
            </a:r>
            <a:r>
              <a:rPr lang="en-US" sz="2796" dirty="0">
                <a:solidFill>
                  <a:srgbClr val="FFFFFF"/>
                </a:solidFill>
                <a:latin typeface="Poppins"/>
              </a:rPr>
              <a:t> </a:t>
            </a:r>
            <a:r>
              <a:rPr lang="en-US" sz="2796" dirty="0" err="1">
                <a:solidFill>
                  <a:srgbClr val="FFFFFF"/>
                </a:solidFill>
                <a:latin typeface="Poppins"/>
              </a:rPr>
              <a:t>пайда</a:t>
            </a:r>
            <a:r>
              <a:rPr lang="en-US" sz="2796" dirty="0">
                <a:solidFill>
                  <a:srgbClr val="FFFFFF"/>
                </a:solidFill>
                <a:latin typeface="Poppins"/>
              </a:rPr>
              <a:t> </a:t>
            </a:r>
            <a:r>
              <a:rPr lang="en-US" sz="2796" dirty="0" err="1">
                <a:solidFill>
                  <a:srgbClr val="FFFFFF"/>
                </a:solidFill>
                <a:latin typeface="Poppins"/>
              </a:rPr>
              <a:t>болады</a:t>
            </a:r>
            <a:r>
              <a:rPr lang="en-US" sz="2796" dirty="0">
                <a:solidFill>
                  <a:srgbClr val="FFFFFF"/>
                </a:solidFill>
                <a:latin typeface="Poppins"/>
              </a:rPr>
              <a:t>. </a:t>
            </a:r>
            <a:r>
              <a:rPr lang="en-US" sz="2796" dirty="0" err="1">
                <a:solidFill>
                  <a:srgbClr val="FFFFFF"/>
                </a:solidFill>
                <a:latin typeface="Poppins"/>
              </a:rPr>
              <a:t>Функционалдық</a:t>
            </a:r>
            <a:r>
              <a:rPr lang="en-US" sz="2796" dirty="0">
                <a:solidFill>
                  <a:srgbClr val="FFFFFF"/>
                </a:solidFill>
                <a:latin typeface="Poppins"/>
              </a:rPr>
              <a:t> мақсаты және АЖ </a:t>
            </a:r>
            <a:r>
              <a:rPr lang="en-US" sz="2796" dirty="0" err="1">
                <a:solidFill>
                  <a:srgbClr val="FFFFFF"/>
                </a:solidFill>
                <a:latin typeface="Poppins"/>
              </a:rPr>
              <a:t>типі</a:t>
            </a:r>
            <a:r>
              <a:rPr lang="en-US" sz="2796" dirty="0">
                <a:solidFill>
                  <a:srgbClr val="FFFFFF"/>
                </a:solidFill>
                <a:latin typeface="Poppins"/>
              </a:rPr>
              <a:t> </a:t>
            </a:r>
            <a:r>
              <a:rPr lang="en-US" sz="2796" dirty="0" err="1">
                <a:solidFill>
                  <a:srgbClr val="FFFFFF"/>
                </a:solidFill>
                <a:latin typeface="Poppins"/>
              </a:rPr>
              <a:t>кімнің</a:t>
            </a:r>
            <a:r>
              <a:rPr lang="en-US" sz="2796" dirty="0">
                <a:solidFill>
                  <a:srgbClr val="FFFFFF"/>
                </a:solidFill>
                <a:latin typeface="Poppins"/>
              </a:rPr>
              <a:t> </a:t>
            </a:r>
            <a:r>
              <a:rPr lang="en-US" sz="2796" dirty="0" err="1">
                <a:solidFill>
                  <a:srgbClr val="FFFFFF"/>
                </a:solidFill>
                <a:latin typeface="Poppins"/>
              </a:rPr>
              <a:t>мүддесіне</a:t>
            </a:r>
            <a:r>
              <a:rPr lang="en-US" sz="2796" dirty="0">
                <a:solidFill>
                  <a:srgbClr val="FFFFFF"/>
                </a:solidFill>
                <a:latin typeface="Poppins"/>
              </a:rPr>
              <a:t> және ол қандай деңгейде қызмет </a:t>
            </a:r>
            <a:r>
              <a:rPr lang="en-US" sz="2796" dirty="0" err="1">
                <a:solidFill>
                  <a:srgbClr val="FFFFFF"/>
                </a:solidFill>
                <a:latin typeface="Poppins"/>
              </a:rPr>
              <a:t>ететінінен</a:t>
            </a:r>
            <a:r>
              <a:rPr lang="en-US" sz="2796" dirty="0">
                <a:solidFill>
                  <a:srgbClr val="FFFFFF"/>
                </a:solidFill>
                <a:latin typeface="Poppins"/>
              </a:rPr>
              <a:t> </a:t>
            </a:r>
            <a:r>
              <a:rPr lang="en-US" sz="2796" dirty="0" err="1">
                <a:solidFill>
                  <a:srgbClr val="FFFFFF"/>
                </a:solidFill>
                <a:latin typeface="Poppins"/>
              </a:rPr>
              <a:t>тәуелді</a:t>
            </a:r>
            <a:r>
              <a:rPr lang="en-US" sz="2796" dirty="0">
                <a:solidFill>
                  <a:srgbClr val="FFFFFF"/>
                </a:solidFill>
                <a:latin typeface="Poppins"/>
              </a:rPr>
              <a:t> </a:t>
            </a:r>
            <a:r>
              <a:rPr lang="en-US" sz="2796" dirty="0" err="1">
                <a:solidFill>
                  <a:srgbClr val="FFFFFF"/>
                </a:solidFill>
                <a:latin typeface="Poppins"/>
              </a:rPr>
              <a:t>болады</a:t>
            </a:r>
            <a:r>
              <a:rPr lang="en-US" sz="2796" dirty="0">
                <a:solidFill>
                  <a:srgbClr val="FFFFFF"/>
                </a:solidFill>
                <a:latin typeface="Poppins"/>
              </a:rPr>
              <a:t>.</a:t>
            </a:r>
          </a:p>
          <a:p>
            <a:pPr algn="just">
              <a:lnSpc>
                <a:spcPts val="3356"/>
              </a:lnSpc>
            </a:pPr>
            <a:r>
              <a:rPr lang="en-US" sz="2796" dirty="0">
                <a:solidFill>
                  <a:srgbClr val="FFFFFF"/>
                </a:solidFill>
                <a:latin typeface="Poppins"/>
              </a:rPr>
              <a:t> </a:t>
            </a:r>
            <a:r>
              <a:rPr lang="en-US" sz="2796" dirty="0" err="1">
                <a:solidFill>
                  <a:srgbClr val="FFFFFF"/>
                </a:solidFill>
                <a:latin typeface="Poppins"/>
              </a:rPr>
              <a:t>Зияткерлік</a:t>
            </a:r>
            <a:r>
              <a:rPr lang="en-US" sz="2796" dirty="0">
                <a:solidFill>
                  <a:srgbClr val="FFFFFF"/>
                </a:solidFill>
                <a:latin typeface="Poppins"/>
              </a:rPr>
              <a:t> ақпараттық технологиялар (ЗАТ) (Intellectual information technology, IIT) -  бұл </a:t>
            </a:r>
            <a:r>
              <a:rPr lang="en-US" sz="2796" dirty="0" err="1">
                <a:solidFill>
                  <a:srgbClr val="FFFFFF"/>
                </a:solidFill>
                <a:latin typeface="Poppins"/>
              </a:rPr>
              <a:t>адамға</a:t>
            </a:r>
            <a:r>
              <a:rPr lang="en-US" sz="2796" dirty="0">
                <a:solidFill>
                  <a:srgbClr val="FFFFFF"/>
                </a:solidFill>
                <a:latin typeface="Poppins"/>
              </a:rPr>
              <a:t> </a:t>
            </a:r>
            <a:r>
              <a:rPr lang="en-US" sz="2796" dirty="0" err="1">
                <a:solidFill>
                  <a:srgbClr val="FFFFFF"/>
                </a:solidFill>
                <a:latin typeface="Poppins"/>
              </a:rPr>
              <a:t>саяси</a:t>
            </a:r>
            <a:r>
              <a:rPr lang="en-US" sz="2796" dirty="0">
                <a:solidFill>
                  <a:srgbClr val="FFFFFF"/>
                </a:solidFill>
                <a:latin typeface="Poppins"/>
              </a:rPr>
              <a:t>, </a:t>
            </a:r>
            <a:r>
              <a:rPr lang="en-US" sz="2796" dirty="0" err="1">
                <a:solidFill>
                  <a:srgbClr val="FFFFFF"/>
                </a:solidFill>
                <a:latin typeface="Poppins"/>
              </a:rPr>
              <a:t>экономикалық</a:t>
            </a:r>
            <a:r>
              <a:rPr lang="en-US" sz="2796" dirty="0">
                <a:solidFill>
                  <a:srgbClr val="FFFFFF"/>
                </a:solidFill>
                <a:latin typeface="Poppins"/>
              </a:rPr>
              <a:t>, әлеуметтік және техникалық </a:t>
            </a:r>
            <a:r>
              <a:rPr lang="en-US" sz="2796" dirty="0" err="1">
                <a:solidFill>
                  <a:srgbClr val="FFFFFF"/>
                </a:solidFill>
                <a:latin typeface="Poppins"/>
              </a:rPr>
              <a:t>ахуалды</a:t>
            </a:r>
            <a:r>
              <a:rPr lang="en-US" sz="2796" dirty="0">
                <a:solidFill>
                  <a:srgbClr val="FFFFFF"/>
                </a:solidFill>
                <a:latin typeface="Poppins"/>
              </a:rPr>
              <a:t> </a:t>
            </a:r>
            <a:r>
              <a:rPr lang="en-US" sz="2796" dirty="0" err="1">
                <a:solidFill>
                  <a:srgbClr val="FFFFFF"/>
                </a:solidFill>
                <a:latin typeface="Poppins"/>
              </a:rPr>
              <a:t>талдауды</a:t>
            </a:r>
            <a:r>
              <a:rPr lang="en-US" sz="2796" dirty="0">
                <a:solidFill>
                  <a:srgbClr val="FFFFFF"/>
                </a:solidFill>
                <a:latin typeface="Poppins"/>
              </a:rPr>
              <a:t>, </a:t>
            </a:r>
            <a:r>
              <a:rPr lang="en-US" sz="2796" dirty="0" err="1">
                <a:solidFill>
                  <a:srgbClr val="FFFFFF"/>
                </a:solidFill>
                <a:latin typeface="Poppins"/>
              </a:rPr>
              <a:t>сондай</a:t>
            </a:r>
            <a:r>
              <a:rPr lang="en-US" sz="2796" dirty="0">
                <a:solidFill>
                  <a:srgbClr val="FFFFFF"/>
                </a:solidFill>
                <a:latin typeface="Poppins"/>
              </a:rPr>
              <a:t> - </a:t>
            </a:r>
            <a:r>
              <a:rPr lang="en-US" sz="2796" dirty="0" err="1">
                <a:solidFill>
                  <a:srgbClr val="FFFFFF"/>
                </a:solidFill>
                <a:latin typeface="Poppins"/>
              </a:rPr>
              <a:t>ақ</a:t>
            </a:r>
            <a:r>
              <a:rPr lang="en-US" sz="2796" dirty="0">
                <a:solidFill>
                  <a:srgbClr val="FFFFFF"/>
                </a:solidFill>
                <a:latin typeface="Poppins"/>
              </a:rPr>
              <a:t> </a:t>
            </a:r>
            <a:r>
              <a:rPr lang="en-US" sz="2796" dirty="0" err="1">
                <a:solidFill>
                  <a:srgbClr val="FFFFFF"/>
                </a:solidFill>
                <a:latin typeface="Poppins"/>
              </a:rPr>
              <a:t>басқарушылық</a:t>
            </a:r>
            <a:r>
              <a:rPr lang="en-US" sz="2796" dirty="0">
                <a:solidFill>
                  <a:srgbClr val="FFFFFF"/>
                </a:solidFill>
                <a:latin typeface="Poppins"/>
              </a:rPr>
              <a:t> шешімдерді </a:t>
            </a:r>
            <a:r>
              <a:rPr lang="en-US" sz="2796" dirty="0" err="1">
                <a:solidFill>
                  <a:srgbClr val="FFFFFF"/>
                </a:solidFill>
                <a:latin typeface="Poppins"/>
              </a:rPr>
              <a:t>синтездеуді</a:t>
            </a:r>
            <a:r>
              <a:rPr lang="en-US" sz="2796" dirty="0">
                <a:solidFill>
                  <a:srgbClr val="FFFFFF"/>
                </a:solidFill>
                <a:latin typeface="Poppins"/>
              </a:rPr>
              <a:t> </a:t>
            </a:r>
            <a:r>
              <a:rPr lang="en-US" sz="2796" dirty="0" err="1">
                <a:solidFill>
                  <a:srgbClr val="FFFFFF"/>
                </a:solidFill>
                <a:latin typeface="Poppins"/>
              </a:rPr>
              <a:t>жеделдетуге</a:t>
            </a:r>
            <a:r>
              <a:rPr lang="en-US" sz="2796" dirty="0">
                <a:solidFill>
                  <a:srgbClr val="FFFFFF"/>
                </a:solidFill>
                <a:latin typeface="Poppins"/>
              </a:rPr>
              <a:t> </a:t>
            </a:r>
            <a:r>
              <a:rPr lang="en-US" sz="2796" dirty="0" err="1">
                <a:solidFill>
                  <a:srgbClr val="FFFFFF"/>
                </a:solidFill>
                <a:latin typeface="Poppins"/>
              </a:rPr>
              <a:t>көмектесетін</a:t>
            </a:r>
            <a:r>
              <a:rPr lang="en-US" sz="2796" dirty="0">
                <a:solidFill>
                  <a:srgbClr val="FFFFFF"/>
                </a:solidFill>
                <a:latin typeface="Poppins"/>
              </a:rPr>
              <a:t> ақпараттық технологиялар.</a:t>
            </a:r>
          </a:p>
          <a:p>
            <a:pPr algn="just">
              <a:lnSpc>
                <a:spcPts val="3356"/>
              </a:lnSpc>
            </a:pPr>
            <a:endParaRPr lang="en-US" sz="2796" dirty="0">
              <a:solidFill>
                <a:srgbClr val="FFFFFF"/>
              </a:solidFill>
              <a:latin typeface="Poppins"/>
            </a:endParaRPr>
          </a:p>
        </p:txBody>
      </p:sp>
      <p:grpSp>
        <p:nvGrpSpPr>
          <p:cNvPr id="12" name="Group 12"/>
          <p:cNvGrpSpPr/>
          <p:nvPr/>
        </p:nvGrpSpPr>
        <p:grpSpPr>
          <a:xfrm>
            <a:off x="14136746" y="8565991"/>
            <a:ext cx="3378210" cy="2903149"/>
            <a:chOff x="0" y="0"/>
            <a:chExt cx="812800" cy="698500"/>
          </a:xfrm>
        </p:grpSpPr>
        <p:sp>
          <p:nvSpPr>
            <p:cNvPr id="13" name="Freeform 13"/>
            <p:cNvSpPr/>
            <p:nvPr/>
          </p:nvSpPr>
          <p:spPr>
            <a:xfrm>
              <a:off x="4841" y="0"/>
              <a:ext cx="803119" cy="698500"/>
            </a:xfrm>
            <a:custGeom>
              <a:avLst/>
              <a:gdLst/>
              <a:ahLst/>
              <a:cxnLst/>
              <a:rect l="l" t="t" r="r" b="b"/>
              <a:pathLst>
                <a:path w="803119" h="698500">
                  <a:moveTo>
                    <a:pt x="795282" y="371039"/>
                  </a:moveTo>
                  <a:lnTo>
                    <a:pt x="617436" y="676711"/>
                  </a:lnTo>
                  <a:cubicBezTo>
                    <a:pt x="609588" y="690201"/>
                    <a:pt x="595157" y="698500"/>
                    <a:pt x="579550" y="698500"/>
                  </a:cubicBezTo>
                  <a:lnTo>
                    <a:pt x="223568" y="698500"/>
                  </a:lnTo>
                  <a:cubicBezTo>
                    <a:pt x="207961" y="698500"/>
                    <a:pt x="193530" y="690201"/>
                    <a:pt x="185682" y="676711"/>
                  </a:cubicBezTo>
                  <a:lnTo>
                    <a:pt x="7836" y="371039"/>
                  </a:lnTo>
                  <a:cubicBezTo>
                    <a:pt x="0" y="357570"/>
                    <a:pt x="0" y="340930"/>
                    <a:pt x="7836" y="327461"/>
                  </a:cubicBezTo>
                  <a:lnTo>
                    <a:pt x="185682" y="21789"/>
                  </a:lnTo>
                  <a:cubicBezTo>
                    <a:pt x="193530" y="8299"/>
                    <a:pt x="207961" y="0"/>
                    <a:pt x="223568" y="0"/>
                  </a:cubicBezTo>
                  <a:lnTo>
                    <a:pt x="579550" y="0"/>
                  </a:lnTo>
                  <a:cubicBezTo>
                    <a:pt x="595157" y="0"/>
                    <a:pt x="609588" y="8299"/>
                    <a:pt x="617436" y="21789"/>
                  </a:cubicBezTo>
                  <a:lnTo>
                    <a:pt x="795282" y="327461"/>
                  </a:lnTo>
                  <a:cubicBezTo>
                    <a:pt x="803118" y="340930"/>
                    <a:pt x="803118" y="357570"/>
                    <a:pt x="795282" y="371039"/>
                  </a:cubicBezTo>
                  <a:close/>
                </a:path>
              </a:pathLst>
            </a:custGeom>
            <a:solidFill>
              <a:srgbClr val="00ADEF"/>
            </a:solidFill>
          </p:spPr>
        </p:sp>
        <p:sp>
          <p:nvSpPr>
            <p:cNvPr id="14" name="TextBox 14"/>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grpSp>
        <p:nvGrpSpPr>
          <p:cNvPr id="15" name="Group 15"/>
          <p:cNvGrpSpPr/>
          <p:nvPr/>
        </p:nvGrpSpPr>
        <p:grpSpPr>
          <a:xfrm>
            <a:off x="14136746" y="8826900"/>
            <a:ext cx="3949805" cy="3420353"/>
            <a:chOff x="0" y="0"/>
            <a:chExt cx="4282440" cy="3708400"/>
          </a:xfrm>
        </p:grpSpPr>
        <p:sp>
          <p:nvSpPr>
            <p:cNvPr id="16" name="Freeform 1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l="-30622" t="-30330" r="-38668"/>
              </a:stretch>
            </a:blipFill>
          </p:spPr>
        </p:sp>
      </p:grpSp>
      <p:grpSp>
        <p:nvGrpSpPr>
          <p:cNvPr id="17" name="Group 17"/>
          <p:cNvGrpSpPr/>
          <p:nvPr/>
        </p:nvGrpSpPr>
        <p:grpSpPr>
          <a:xfrm>
            <a:off x="16027811" y="9508377"/>
            <a:ext cx="2394065" cy="2057400"/>
            <a:chOff x="0" y="0"/>
            <a:chExt cx="812800" cy="698500"/>
          </a:xfrm>
        </p:grpSpPr>
        <p:sp>
          <p:nvSpPr>
            <p:cNvPr id="18" name="Freeform 18"/>
            <p:cNvSpPr/>
            <p:nvPr/>
          </p:nvSpPr>
          <p:spPr>
            <a:xfrm>
              <a:off x="6831" y="0"/>
              <a:ext cx="799139" cy="698500"/>
            </a:xfrm>
            <a:custGeom>
              <a:avLst/>
              <a:gdLst/>
              <a:ahLst/>
              <a:cxnLst/>
              <a:rect l="l" t="t" r="r" b="b"/>
              <a:pathLst>
                <a:path w="799139" h="698500">
                  <a:moveTo>
                    <a:pt x="788080" y="379996"/>
                  </a:moveTo>
                  <a:lnTo>
                    <a:pt x="620658" y="667754"/>
                  </a:lnTo>
                  <a:cubicBezTo>
                    <a:pt x="609582" y="686789"/>
                    <a:pt x="589221" y="698500"/>
                    <a:pt x="567197" y="698500"/>
                  </a:cubicBezTo>
                  <a:lnTo>
                    <a:pt x="231941" y="698500"/>
                  </a:lnTo>
                  <a:cubicBezTo>
                    <a:pt x="209918" y="698500"/>
                    <a:pt x="189556" y="686789"/>
                    <a:pt x="178480" y="667754"/>
                  </a:cubicBezTo>
                  <a:lnTo>
                    <a:pt x="11058" y="379996"/>
                  </a:lnTo>
                  <a:cubicBezTo>
                    <a:pt x="0" y="360990"/>
                    <a:pt x="0" y="337510"/>
                    <a:pt x="11058" y="318504"/>
                  </a:cubicBezTo>
                  <a:lnTo>
                    <a:pt x="178480" y="30746"/>
                  </a:lnTo>
                  <a:cubicBezTo>
                    <a:pt x="189556" y="11711"/>
                    <a:pt x="209918" y="0"/>
                    <a:pt x="231941" y="0"/>
                  </a:cubicBezTo>
                  <a:lnTo>
                    <a:pt x="567197" y="0"/>
                  </a:lnTo>
                  <a:cubicBezTo>
                    <a:pt x="589221" y="0"/>
                    <a:pt x="609582" y="11711"/>
                    <a:pt x="620658" y="30746"/>
                  </a:cubicBezTo>
                  <a:lnTo>
                    <a:pt x="788080" y="318504"/>
                  </a:lnTo>
                  <a:cubicBezTo>
                    <a:pt x="799138" y="337510"/>
                    <a:pt x="799138" y="360990"/>
                    <a:pt x="788080" y="379996"/>
                  </a:cubicBezTo>
                  <a:close/>
                </a:path>
              </a:pathLst>
            </a:custGeom>
            <a:solidFill>
              <a:srgbClr val="000B5D"/>
            </a:solidFill>
          </p:spPr>
        </p:sp>
        <p:sp>
          <p:nvSpPr>
            <p:cNvPr id="19" name="TextBox 19"/>
            <p:cNvSpPr txBox="1"/>
            <p:nvPr/>
          </p:nvSpPr>
          <p:spPr>
            <a:xfrm>
              <a:off x="114300" y="19050"/>
              <a:ext cx="584200" cy="679450"/>
            </a:xfrm>
            <a:prstGeom prst="rect">
              <a:avLst/>
            </a:prstGeom>
          </p:spPr>
          <p:txBody>
            <a:bodyPr lIns="50800" tIns="50800" rIns="50800" bIns="50800" rtlCol="0" anchor="ctr"/>
            <a:lstStyle/>
            <a:p>
              <a:pPr algn="ctr">
                <a:lnSpc>
                  <a:spcPts val="2376"/>
                </a:lnSpc>
              </a:pPr>
              <a:endParaRPr/>
            </a:p>
          </p:txBody>
        </p:sp>
      </p:grpSp>
      <p:sp>
        <p:nvSpPr>
          <p:cNvPr id="20" name="Freeform 20"/>
          <p:cNvSpPr/>
          <p:nvPr/>
        </p:nvSpPr>
        <p:spPr>
          <a:xfrm>
            <a:off x="533436" y="0"/>
            <a:ext cx="1349381" cy="729993"/>
          </a:xfrm>
          <a:custGeom>
            <a:avLst/>
            <a:gdLst/>
            <a:ahLst/>
            <a:cxnLst/>
            <a:rect l="l" t="t" r="r" b="b"/>
            <a:pathLst>
              <a:path w="1349381" h="729993">
                <a:moveTo>
                  <a:pt x="0" y="0"/>
                </a:moveTo>
                <a:lnTo>
                  <a:pt x="1349381" y="0"/>
                </a:lnTo>
                <a:lnTo>
                  <a:pt x="1349381" y="729993"/>
                </a:lnTo>
                <a:lnTo>
                  <a:pt x="0" y="729993"/>
                </a:lnTo>
                <a:lnTo>
                  <a:pt x="0" y="0"/>
                </a:lnTo>
                <a:close/>
              </a:path>
            </a:pathLst>
          </a:custGeom>
          <a:blipFill>
            <a:blip r:embed="rId6"/>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Tm="57320"/>
    </mc:Choice>
    <mc:Fallback xmlns="">
      <p:transition spd="slow" advTm="5732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60698" y="0"/>
            <a:ext cx="11627237" cy="11197896"/>
            <a:chOff x="0" y="0"/>
            <a:chExt cx="924493" cy="890355"/>
          </a:xfrm>
        </p:grpSpPr>
        <p:sp>
          <p:nvSpPr>
            <p:cNvPr id="3" name="Freeform 3"/>
            <p:cNvSpPr/>
            <p:nvPr/>
          </p:nvSpPr>
          <p:spPr>
            <a:xfrm>
              <a:off x="5952" y="0"/>
              <a:ext cx="912589" cy="890355"/>
            </a:xfrm>
            <a:custGeom>
              <a:avLst/>
              <a:gdLst/>
              <a:ahLst/>
              <a:cxnLst/>
              <a:rect l="l" t="t" r="r" b="b"/>
              <a:pathLst>
                <a:path w="912589" h="890355">
                  <a:moveTo>
                    <a:pt x="902228" y="480916"/>
                  </a:moveTo>
                  <a:lnTo>
                    <a:pt x="731653" y="854617"/>
                  </a:lnTo>
                  <a:cubicBezTo>
                    <a:pt x="721716" y="876388"/>
                    <a:pt x="699987" y="890355"/>
                    <a:pt x="676056" y="890355"/>
                  </a:cubicBezTo>
                  <a:lnTo>
                    <a:pt x="236533" y="890355"/>
                  </a:lnTo>
                  <a:cubicBezTo>
                    <a:pt x="212602" y="890355"/>
                    <a:pt x="190873" y="876388"/>
                    <a:pt x="180936" y="854617"/>
                  </a:cubicBezTo>
                  <a:lnTo>
                    <a:pt x="10360" y="480916"/>
                  </a:lnTo>
                  <a:cubicBezTo>
                    <a:pt x="0" y="458217"/>
                    <a:pt x="0" y="432139"/>
                    <a:pt x="10360" y="409440"/>
                  </a:cubicBezTo>
                  <a:lnTo>
                    <a:pt x="180936" y="35738"/>
                  </a:lnTo>
                  <a:cubicBezTo>
                    <a:pt x="190873" y="13968"/>
                    <a:pt x="212602" y="0"/>
                    <a:pt x="236533" y="0"/>
                  </a:cubicBezTo>
                  <a:lnTo>
                    <a:pt x="676056" y="0"/>
                  </a:lnTo>
                  <a:cubicBezTo>
                    <a:pt x="699987" y="0"/>
                    <a:pt x="721716" y="13968"/>
                    <a:pt x="731653" y="35738"/>
                  </a:cubicBezTo>
                  <a:lnTo>
                    <a:pt x="902228" y="409440"/>
                  </a:lnTo>
                  <a:cubicBezTo>
                    <a:pt x="912589" y="432139"/>
                    <a:pt x="912589" y="458217"/>
                    <a:pt x="902228" y="480916"/>
                  </a:cubicBezTo>
                  <a:close/>
                </a:path>
              </a:pathLst>
            </a:custGeom>
            <a:gradFill rotWithShape="1">
              <a:gsLst>
                <a:gs pos="0">
                  <a:srgbClr val="FFB613">
                    <a:alpha val="100000"/>
                  </a:srgbClr>
                </a:gs>
                <a:gs pos="100000">
                  <a:srgbClr val="FFE42F">
                    <a:alpha val="100000"/>
                  </a:srgbClr>
                </a:gs>
              </a:gsLst>
              <a:lin ang="5400000"/>
            </a:gradFill>
            <a:ln cap="rnd">
              <a:noFill/>
              <a:prstDash val="solid"/>
              <a:round/>
            </a:ln>
          </p:spPr>
        </p:sp>
        <p:sp>
          <p:nvSpPr>
            <p:cNvPr id="4" name="TextBox 4"/>
            <p:cNvSpPr txBox="1"/>
            <p:nvPr/>
          </p:nvSpPr>
          <p:spPr>
            <a:xfrm>
              <a:off x="114300" y="-38100"/>
              <a:ext cx="695893" cy="92845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623581" y="-5574883"/>
            <a:ext cx="7129508" cy="6126921"/>
            <a:chOff x="0" y="0"/>
            <a:chExt cx="812800" cy="698500"/>
          </a:xfrm>
        </p:grpSpPr>
        <p:sp>
          <p:nvSpPr>
            <p:cNvPr id="6" name="Freeform 6"/>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70256" y="2084177"/>
            <a:ext cx="4839817" cy="4170147"/>
          </a:xfrm>
          <a:prstGeom prst="rect">
            <a:avLst/>
          </a:prstGeom>
        </p:spPr>
        <p:txBody>
          <a:bodyPr lIns="0" tIns="0" rIns="0" bIns="0" rtlCol="0" anchor="t">
            <a:spAutoFit/>
          </a:bodyPr>
          <a:lstStyle/>
          <a:p>
            <a:pPr algn="l">
              <a:lnSpc>
                <a:spcPts val="3595"/>
              </a:lnSpc>
            </a:pPr>
            <a:r>
              <a:rPr lang="en-US" sz="3328" spc="-83">
                <a:solidFill>
                  <a:srgbClr val="112D4E"/>
                </a:solidFill>
                <a:latin typeface="Barlow Bold"/>
              </a:rPr>
              <a:t>Нақты тәжірибеде ЗАТ қолдану проблемалық аймақтың ерекшелігін ескеруді білдіреді, оны келесі белгілер жиынтығымен сипаттауға болады:</a:t>
            </a:r>
          </a:p>
          <a:p>
            <a:pPr marL="0" lvl="0" indent="0" algn="l">
              <a:lnSpc>
                <a:spcPts val="612"/>
              </a:lnSpc>
            </a:pPr>
            <a:endParaRPr lang="en-US" sz="3328" spc="-83">
              <a:solidFill>
                <a:srgbClr val="112D4E"/>
              </a:solidFill>
              <a:latin typeface="Barlow Bold"/>
            </a:endParaRPr>
          </a:p>
        </p:txBody>
      </p:sp>
      <p:sp>
        <p:nvSpPr>
          <p:cNvPr id="9" name="TextBox 9"/>
          <p:cNvSpPr txBox="1"/>
          <p:nvPr/>
        </p:nvSpPr>
        <p:spPr>
          <a:xfrm>
            <a:off x="7797767" y="648382"/>
            <a:ext cx="8245452" cy="958961"/>
          </a:xfrm>
          <a:prstGeom prst="rect">
            <a:avLst/>
          </a:prstGeom>
        </p:spPr>
        <p:txBody>
          <a:bodyPr lIns="0" tIns="0" rIns="0" bIns="0" rtlCol="0" anchor="t">
            <a:spAutoFit/>
          </a:bodyPr>
          <a:lstStyle/>
          <a:p>
            <a:pPr algn="l">
              <a:lnSpc>
                <a:spcPts val="3843"/>
              </a:lnSpc>
            </a:pPr>
            <a:r>
              <a:rPr lang="en-US" sz="2745" spc="-52">
                <a:solidFill>
                  <a:srgbClr val="000B5D"/>
                </a:solidFill>
                <a:latin typeface="Clear Sans Bold"/>
              </a:rPr>
              <a:t>шешім қабылдаудың сапасы мен жеделдігі;</a:t>
            </a:r>
          </a:p>
          <a:p>
            <a:pPr marL="0" lvl="0" indent="0" algn="l">
              <a:lnSpc>
                <a:spcPts val="3843"/>
              </a:lnSpc>
            </a:pPr>
            <a:endParaRPr lang="en-US" sz="2745" spc="-52">
              <a:solidFill>
                <a:srgbClr val="000B5D"/>
              </a:solidFill>
              <a:latin typeface="Clear Sans Bold"/>
            </a:endParaRPr>
          </a:p>
        </p:txBody>
      </p:sp>
      <p:sp>
        <p:nvSpPr>
          <p:cNvPr id="10" name="TextBox 10"/>
          <p:cNvSpPr txBox="1"/>
          <p:nvPr/>
        </p:nvSpPr>
        <p:spPr>
          <a:xfrm>
            <a:off x="6983935" y="685989"/>
            <a:ext cx="3162804" cy="598269"/>
          </a:xfrm>
          <a:prstGeom prst="rect">
            <a:avLst/>
          </a:prstGeom>
        </p:spPr>
        <p:txBody>
          <a:bodyPr lIns="0" tIns="0" rIns="0" bIns="0" rtlCol="0" anchor="t">
            <a:spAutoFit/>
          </a:bodyPr>
          <a:lstStyle/>
          <a:p>
            <a:pPr marL="0" lvl="0" indent="0" algn="l">
              <a:lnSpc>
                <a:spcPts val="4597"/>
              </a:lnSpc>
            </a:pPr>
            <a:r>
              <a:rPr lang="en-US" sz="4256" spc="-106">
                <a:solidFill>
                  <a:srgbClr val="000B5D"/>
                </a:solidFill>
                <a:latin typeface="Barlow Bold"/>
              </a:rPr>
              <a:t>1</a:t>
            </a:r>
          </a:p>
        </p:txBody>
      </p:sp>
      <p:sp>
        <p:nvSpPr>
          <p:cNvPr id="11" name="TextBox 11"/>
          <p:cNvSpPr txBox="1"/>
          <p:nvPr/>
        </p:nvSpPr>
        <p:spPr>
          <a:xfrm>
            <a:off x="7797767" y="1463303"/>
            <a:ext cx="8080757" cy="1444736"/>
          </a:xfrm>
          <a:prstGeom prst="rect">
            <a:avLst/>
          </a:prstGeom>
        </p:spPr>
        <p:txBody>
          <a:bodyPr lIns="0" tIns="0" rIns="0" bIns="0" rtlCol="0" anchor="t">
            <a:spAutoFit/>
          </a:bodyPr>
          <a:lstStyle/>
          <a:p>
            <a:pPr algn="l">
              <a:lnSpc>
                <a:spcPts val="3843"/>
              </a:lnSpc>
            </a:pPr>
            <a:r>
              <a:rPr lang="en-US" sz="2745" spc="-52">
                <a:solidFill>
                  <a:srgbClr val="000B5D"/>
                </a:solidFill>
                <a:latin typeface="Clear Sans Bold"/>
              </a:rPr>
              <a:t>мақсаттар мен институционалдық шекаралардың анық еместігі;</a:t>
            </a:r>
          </a:p>
          <a:p>
            <a:pPr marL="0" lvl="0" indent="0" algn="l">
              <a:lnSpc>
                <a:spcPts val="3843"/>
              </a:lnSpc>
            </a:pPr>
            <a:endParaRPr lang="en-US" sz="2745" spc="-52">
              <a:solidFill>
                <a:srgbClr val="000B5D"/>
              </a:solidFill>
              <a:latin typeface="Clear Sans Bold"/>
            </a:endParaRPr>
          </a:p>
        </p:txBody>
      </p:sp>
      <p:sp>
        <p:nvSpPr>
          <p:cNvPr id="12" name="TextBox 12"/>
          <p:cNvSpPr txBox="1"/>
          <p:nvPr/>
        </p:nvSpPr>
        <p:spPr>
          <a:xfrm>
            <a:off x="6972469" y="1654968"/>
            <a:ext cx="3162804" cy="598269"/>
          </a:xfrm>
          <a:prstGeom prst="rect">
            <a:avLst/>
          </a:prstGeom>
        </p:spPr>
        <p:txBody>
          <a:bodyPr lIns="0" tIns="0" rIns="0" bIns="0" rtlCol="0" anchor="t">
            <a:spAutoFit/>
          </a:bodyPr>
          <a:lstStyle/>
          <a:p>
            <a:pPr marL="0" lvl="0" indent="0" algn="l">
              <a:lnSpc>
                <a:spcPts val="4597"/>
              </a:lnSpc>
            </a:pPr>
            <a:r>
              <a:rPr lang="en-US" sz="4256" spc="-106">
                <a:solidFill>
                  <a:srgbClr val="000B5D"/>
                </a:solidFill>
                <a:latin typeface="Barlow Bold"/>
              </a:rPr>
              <a:t>2</a:t>
            </a:r>
          </a:p>
        </p:txBody>
      </p:sp>
      <p:sp>
        <p:nvSpPr>
          <p:cNvPr id="13" name="TextBox 13"/>
          <p:cNvSpPr txBox="1"/>
          <p:nvPr/>
        </p:nvSpPr>
        <p:spPr>
          <a:xfrm>
            <a:off x="7797767" y="2727952"/>
            <a:ext cx="8080757" cy="1444736"/>
          </a:xfrm>
          <a:prstGeom prst="rect">
            <a:avLst/>
          </a:prstGeom>
        </p:spPr>
        <p:txBody>
          <a:bodyPr lIns="0" tIns="0" rIns="0" bIns="0" rtlCol="0" anchor="t">
            <a:spAutoFit/>
          </a:bodyPr>
          <a:lstStyle/>
          <a:p>
            <a:pPr algn="l">
              <a:lnSpc>
                <a:spcPts val="3843"/>
              </a:lnSpc>
            </a:pPr>
            <a:r>
              <a:rPr lang="en-US" sz="2745" spc="-52">
                <a:solidFill>
                  <a:srgbClr val="000B5D"/>
                </a:solidFill>
                <a:latin typeface="Clear Sans Bold"/>
              </a:rPr>
              <a:t> мәселені шешуге қатысатын субъектілердің көптігі;</a:t>
            </a:r>
          </a:p>
          <a:p>
            <a:pPr marL="0" lvl="0" indent="0" algn="l">
              <a:lnSpc>
                <a:spcPts val="3843"/>
              </a:lnSpc>
            </a:pPr>
            <a:endParaRPr lang="en-US" sz="2745" spc="-52">
              <a:solidFill>
                <a:srgbClr val="000B5D"/>
              </a:solidFill>
              <a:latin typeface="Clear Sans Bold"/>
            </a:endParaRPr>
          </a:p>
        </p:txBody>
      </p:sp>
      <p:sp>
        <p:nvSpPr>
          <p:cNvPr id="14" name="TextBox 14"/>
          <p:cNvSpPr txBox="1"/>
          <p:nvPr/>
        </p:nvSpPr>
        <p:spPr>
          <a:xfrm>
            <a:off x="6983935" y="2955664"/>
            <a:ext cx="3162804" cy="598269"/>
          </a:xfrm>
          <a:prstGeom prst="rect">
            <a:avLst/>
          </a:prstGeom>
        </p:spPr>
        <p:txBody>
          <a:bodyPr lIns="0" tIns="0" rIns="0" bIns="0" rtlCol="0" anchor="t">
            <a:spAutoFit/>
          </a:bodyPr>
          <a:lstStyle/>
          <a:p>
            <a:pPr marL="0" lvl="0" indent="0" algn="l">
              <a:lnSpc>
                <a:spcPts val="4597"/>
              </a:lnSpc>
            </a:pPr>
            <a:r>
              <a:rPr lang="en-US" sz="4256" spc="-106">
                <a:solidFill>
                  <a:srgbClr val="000B5D"/>
                </a:solidFill>
                <a:latin typeface="Barlow Bold"/>
              </a:rPr>
              <a:t>3</a:t>
            </a:r>
          </a:p>
        </p:txBody>
      </p:sp>
      <p:sp>
        <p:nvSpPr>
          <p:cNvPr id="15" name="TextBox 15"/>
          <p:cNvSpPr txBox="1"/>
          <p:nvPr/>
        </p:nvSpPr>
        <p:spPr>
          <a:xfrm>
            <a:off x="7797767" y="4022475"/>
            <a:ext cx="8245452" cy="1933051"/>
          </a:xfrm>
          <a:prstGeom prst="rect">
            <a:avLst/>
          </a:prstGeom>
        </p:spPr>
        <p:txBody>
          <a:bodyPr lIns="0" tIns="0" rIns="0" bIns="0" rtlCol="0" anchor="t">
            <a:spAutoFit/>
          </a:bodyPr>
          <a:lstStyle/>
          <a:p>
            <a:pPr algn="l">
              <a:lnSpc>
                <a:spcPts val="3983"/>
              </a:lnSpc>
            </a:pPr>
            <a:r>
              <a:rPr lang="en-US" sz="2845" spc="-54">
                <a:solidFill>
                  <a:srgbClr val="000B5D"/>
                </a:solidFill>
                <a:latin typeface="Clear Sans Bold"/>
              </a:rPr>
              <a:t> хаотикалық, тербелмелі және қоршаған орта мінез-құлқының квантталуы;</a:t>
            </a:r>
          </a:p>
          <a:p>
            <a:pPr algn="l">
              <a:lnSpc>
                <a:spcPts val="3983"/>
              </a:lnSpc>
            </a:pPr>
            <a:endParaRPr lang="en-US" sz="2845" spc="-54">
              <a:solidFill>
                <a:srgbClr val="000B5D"/>
              </a:solidFill>
              <a:latin typeface="Clear Sans Bold"/>
            </a:endParaRPr>
          </a:p>
          <a:p>
            <a:pPr marL="0" lvl="0" indent="0" algn="l">
              <a:lnSpc>
                <a:spcPts val="3423"/>
              </a:lnSpc>
            </a:pPr>
            <a:endParaRPr lang="en-US" sz="2845" spc="-54">
              <a:solidFill>
                <a:srgbClr val="000B5D"/>
              </a:solidFill>
              <a:latin typeface="Clear Sans Bold"/>
            </a:endParaRPr>
          </a:p>
        </p:txBody>
      </p:sp>
      <p:sp>
        <p:nvSpPr>
          <p:cNvPr id="16" name="TextBox 16"/>
          <p:cNvSpPr txBox="1"/>
          <p:nvPr/>
        </p:nvSpPr>
        <p:spPr>
          <a:xfrm>
            <a:off x="6972469" y="4220314"/>
            <a:ext cx="3162804" cy="598269"/>
          </a:xfrm>
          <a:prstGeom prst="rect">
            <a:avLst/>
          </a:prstGeom>
        </p:spPr>
        <p:txBody>
          <a:bodyPr lIns="0" tIns="0" rIns="0" bIns="0" rtlCol="0" anchor="t">
            <a:spAutoFit/>
          </a:bodyPr>
          <a:lstStyle/>
          <a:p>
            <a:pPr marL="0" lvl="0" indent="0" algn="l">
              <a:lnSpc>
                <a:spcPts val="4597"/>
              </a:lnSpc>
            </a:pPr>
            <a:r>
              <a:rPr lang="en-US" sz="4256" spc="-106">
                <a:solidFill>
                  <a:srgbClr val="000B5D"/>
                </a:solidFill>
                <a:latin typeface="Barlow Bold"/>
              </a:rPr>
              <a:t>4</a:t>
            </a:r>
          </a:p>
        </p:txBody>
      </p:sp>
      <p:sp>
        <p:nvSpPr>
          <p:cNvPr id="17" name="Freeform 17"/>
          <p:cNvSpPr/>
          <p:nvPr/>
        </p:nvSpPr>
        <p:spPr>
          <a:xfrm>
            <a:off x="-781934" y="6254324"/>
            <a:ext cx="7548472" cy="6859674"/>
          </a:xfrm>
          <a:custGeom>
            <a:avLst/>
            <a:gdLst/>
            <a:ahLst/>
            <a:cxnLst/>
            <a:rect l="l" t="t" r="r" b="b"/>
            <a:pathLst>
              <a:path w="7548472" h="6859674">
                <a:moveTo>
                  <a:pt x="0" y="0"/>
                </a:moveTo>
                <a:lnTo>
                  <a:pt x="7548473" y="0"/>
                </a:lnTo>
                <a:lnTo>
                  <a:pt x="7548473" y="6859674"/>
                </a:lnTo>
                <a:lnTo>
                  <a:pt x="0" y="6859674"/>
                </a:lnTo>
                <a:lnTo>
                  <a:pt x="0" y="0"/>
                </a:lnTo>
                <a:close/>
              </a:path>
            </a:pathLst>
          </a:custGeom>
          <a:blipFill>
            <a:blip r:embed="rId2"/>
            <a:stretch>
              <a:fillRect/>
            </a:stretch>
          </a:blipFill>
        </p:spPr>
      </p:sp>
      <p:grpSp>
        <p:nvGrpSpPr>
          <p:cNvPr id="18" name="Group 18"/>
          <p:cNvGrpSpPr/>
          <p:nvPr/>
        </p:nvGrpSpPr>
        <p:grpSpPr>
          <a:xfrm>
            <a:off x="-517054" y="6641065"/>
            <a:ext cx="6769646" cy="5817665"/>
            <a:chOff x="0" y="0"/>
            <a:chExt cx="812800" cy="698500"/>
          </a:xfrm>
        </p:grpSpPr>
        <p:sp>
          <p:nvSpPr>
            <p:cNvPr id="19" name="Freeform 19"/>
            <p:cNvSpPr/>
            <p:nvPr/>
          </p:nvSpPr>
          <p:spPr>
            <a:xfrm>
              <a:off x="8345" y="0"/>
              <a:ext cx="796110" cy="698500"/>
            </a:xfrm>
            <a:custGeom>
              <a:avLst/>
              <a:gdLst/>
              <a:ahLst/>
              <a:cxnLst/>
              <a:rect l="l" t="t" r="r" b="b"/>
              <a:pathLst>
                <a:path w="796110" h="698500">
                  <a:moveTo>
                    <a:pt x="782600" y="386813"/>
                  </a:moveTo>
                  <a:lnTo>
                    <a:pt x="623110" y="660937"/>
                  </a:lnTo>
                  <a:cubicBezTo>
                    <a:pt x="609579" y="684193"/>
                    <a:pt x="584703" y="698500"/>
                    <a:pt x="557797" y="698500"/>
                  </a:cubicBezTo>
                  <a:lnTo>
                    <a:pt x="238313" y="698500"/>
                  </a:lnTo>
                  <a:cubicBezTo>
                    <a:pt x="211407" y="698500"/>
                    <a:pt x="186531" y="684193"/>
                    <a:pt x="173000" y="660937"/>
                  </a:cubicBezTo>
                  <a:lnTo>
                    <a:pt x="13510" y="386813"/>
                  </a:lnTo>
                  <a:cubicBezTo>
                    <a:pt x="0" y="363593"/>
                    <a:pt x="0" y="334907"/>
                    <a:pt x="13510" y="311687"/>
                  </a:cubicBezTo>
                  <a:lnTo>
                    <a:pt x="173000" y="37563"/>
                  </a:lnTo>
                  <a:cubicBezTo>
                    <a:pt x="186531" y="14307"/>
                    <a:pt x="211407" y="0"/>
                    <a:pt x="238313" y="0"/>
                  </a:cubicBezTo>
                  <a:lnTo>
                    <a:pt x="557797" y="0"/>
                  </a:lnTo>
                  <a:cubicBezTo>
                    <a:pt x="584703" y="0"/>
                    <a:pt x="609579" y="14307"/>
                    <a:pt x="623110" y="37563"/>
                  </a:cubicBezTo>
                  <a:lnTo>
                    <a:pt x="782600" y="311687"/>
                  </a:lnTo>
                  <a:cubicBezTo>
                    <a:pt x="796110" y="334907"/>
                    <a:pt x="796110" y="363593"/>
                    <a:pt x="782600" y="386813"/>
                  </a:cubicBezTo>
                  <a:close/>
                </a:path>
              </a:pathLst>
            </a:custGeom>
            <a:gradFill rotWithShape="1">
              <a:gsLst>
                <a:gs pos="0">
                  <a:srgbClr val="3183ED">
                    <a:alpha val="100000"/>
                  </a:srgbClr>
                </a:gs>
                <a:gs pos="100000">
                  <a:srgbClr val="86E2FF">
                    <a:alpha val="100000"/>
                  </a:srgbClr>
                </a:gs>
              </a:gsLst>
              <a:lin ang="5400000"/>
            </a:gradFill>
          </p:spPr>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52003" y="6925196"/>
            <a:ext cx="5839545" cy="5181832"/>
            <a:chOff x="0" y="0"/>
            <a:chExt cx="4346359" cy="3856825"/>
          </a:xfrm>
        </p:grpSpPr>
        <p:sp>
          <p:nvSpPr>
            <p:cNvPr id="22" name="Freeform 22"/>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3"/>
              <a:stretch>
                <a:fillRect l="-27994" r="-5196"/>
              </a:stretch>
            </a:blipFill>
          </p:spPr>
        </p:sp>
      </p:grpSp>
      <p:grpSp>
        <p:nvGrpSpPr>
          <p:cNvPr id="23" name="Group 23"/>
          <p:cNvGrpSpPr/>
          <p:nvPr/>
        </p:nvGrpSpPr>
        <p:grpSpPr>
          <a:xfrm>
            <a:off x="-5709916" y="7138598"/>
            <a:ext cx="7129508" cy="6126921"/>
            <a:chOff x="0" y="0"/>
            <a:chExt cx="812800" cy="698500"/>
          </a:xfrm>
        </p:grpSpPr>
        <p:sp>
          <p:nvSpPr>
            <p:cNvPr id="24" name="Freeform 24"/>
            <p:cNvSpPr/>
            <p:nvPr/>
          </p:nvSpPr>
          <p:spPr>
            <a:xfrm>
              <a:off x="7507" y="0"/>
              <a:ext cx="797787" cy="698500"/>
            </a:xfrm>
            <a:custGeom>
              <a:avLst/>
              <a:gdLst/>
              <a:ahLst/>
              <a:cxnLst/>
              <a:rect l="l" t="t" r="r" b="b"/>
              <a:pathLst>
                <a:path w="797787" h="698500">
                  <a:moveTo>
                    <a:pt x="785634" y="383039"/>
                  </a:moveTo>
                  <a:lnTo>
                    <a:pt x="621752" y="664711"/>
                  </a:lnTo>
                  <a:cubicBezTo>
                    <a:pt x="609581" y="685630"/>
                    <a:pt x="587204" y="698500"/>
                    <a:pt x="563001" y="698500"/>
                  </a:cubicBezTo>
                  <a:lnTo>
                    <a:pt x="234785" y="698500"/>
                  </a:lnTo>
                  <a:cubicBezTo>
                    <a:pt x="210582" y="698500"/>
                    <a:pt x="188205" y="685630"/>
                    <a:pt x="176034" y="664711"/>
                  </a:cubicBezTo>
                  <a:lnTo>
                    <a:pt x="12152" y="383039"/>
                  </a:lnTo>
                  <a:cubicBezTo>
                    <a:pt x="0" y="362152"/>
                    <a:pt x="0" y="336348"/>
                    <a:pt x="12152" y="315461"/>
                  </a:cubicBezTo>
                  <a:lnTo>
                    <a:pt x="176034" y="33789"/>
                  </a:lnTo>
                  <a:cubicBezTo>
                    <a:pt x="188205" y="12870"/>
                    <a:pt x="210582" y="0"/>
                    <a:pt x="234785" y="0"/>
                  </a:cubicBezTo>
                  <a:lnTo>
                    <a:pt x="563001" y="0"/>
                  </a:lnTo>
                  <a:cubicBezTo>
                    <a:pt x="587204" y="0"/>
                    <a:pt x="609581" y="12870"/>
                    <a:pt x="621752" y="33789"/>
                  </a:cubicBezTo>
                  <a:lnTo>
                    <a:pt x="785634" y="315461"/>
                  </a:lnTo>
                  <a:cubicBezTo>
                    <a:pt x="797786" y="336348"/>
                    <a:pt x="797786" y="362152"/>
                    <a:pt x="785634" y="383039"/>
                  </a:cubicBezTo>
                  <a:close/>
                </a:path>
              </a:pathLst>
            </a:custGeom>
            <a:solidFill>
              <a:srgbClr val="000000">
                <a:alpha val="0"/>
              </a:srgbClr>
            </a:solidFill>
            <a:ln w="66675" cap="rnd">
              <a:solidFill>
                <a:srgbClr val="F2F2F2"/>
              </a:solidFill>
              <a:prstDash val="solid"/>
              <a:round/>
            </a:ln>
          </p:spPr>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7061837" y="7070991"/>
            <a:ext cx="436699" cy="442227"/>
          </a:xfrm>
          <a:custGeom>
            <a:avLst/>
            <a:gdLst/>
            <a:ahLst/>
            <a:cxnLst/>
            <a:rect l="l" t="t" r="r" b="b"/>
            <a:pathLst>
              <a:path w="436699" h="442227">
                <a:moveTo>
                  <a:pt x="0" y="0"/>
                </a:moveTo>
                <a:lnTo>
                  <a:pt x="436700" y="0"/>
                </a:lnTo>
                <a:lnTo>
                  <a:pt x="436700" y="442227"/>
                </a:lnTo>
                <a:lnTo>
                  <a:pt x="0" y="4422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TextBox 27"/>
          <p:cNvSpPr txBox="1"/>
          <p:nvPr/>
        </p:nvSpPr>
        <p:spPr>
          <a:xfrm>
            <a:off x="7797767" y="5212838"/>
            <a:ext cx="8245452" cy="1428226"/>
          </a:xfrm>
          <a:prstGeom prst="rect">
            <a:avLst/>
          </a:prstGeom>
        </p:spPr>
        <p:txBody>
          <a:bodyPr lIns="0" tIns="0" rIns="0" bIns="0" rtlCol="0" anchor="t">
            <a:spAutoFit/>
          </a:bodyPr>
          <a:lstStyle/>
          <a:p>
            <a:pPr algn="l">
              <a:lnSpc>
                <a:spcPts val="3983"/>
              </a:lnSpc>
            </a:pPr>
            <a:r>
              <a:rPr lang="en-US" sz="2845" spc="-54">
                <a:solidFill>
                  <a:srgbClr val="000B5D"/>
                </a:solidFill>
                <a:latin typeface="Clear Sans Bold"/>
              </a:rPr>
              <a:t> бір-біріне өзара әсер ететін факторлардың көптігі;</a:t>
            </a:r>
          </a:p>
          <a:p>
            <a:pPr marL="0" lvl="0" indent="0" algn="l">
              <a:lnSpc>
                <a:spcPts val="3423"/>
              </a:lnSpc>
            </a:pPr>
            <a:endParaRPr lang="en-US" sz="2845" spc="-54">
              <a:solidFill>
                <a:srgbClr val="000B5D"/>
              </a:solidFill>
              <a:latin typeface="Clear Sans Bold"/>
            </a:endParaRPr>
          </a:p>
        </p:txBody>
      </p:sp>
      <p:sp>
        <p:nvSpPr>
          <p:cNvPr id="28" name="TextBox 28"/>
          <p:cNvSpPr txBox="1"/>
          <p:nvPr/>
        </p:nvSpPr>
        <p:spPr>
          <a:xfrm>
            <a:off x="7797767" y="6696414"/>
            <a:ext cx="8245452" cy="1428226"/>
          </a:xfrm>
          <a:prstGeom prst="rect">
            <a:avLst/>
          </a:prstGeom>
        </p:spPr>
        <p:txBody>
          <a:bodyPr lIns="0" tIns="0" rIns="0" bIns="0" rtlCol="0" anchor="t">
            <a:spAutoFit/>
          </a:bodyPr>
          <a:lstStyle/>
          <a:p>
            <a:pPr algn="l">
              <a:lnSpc>
                <a:spcPts val="3983"/>
              </a:lnSpc>
            </a:pPr>
            <a:r>
              <a:rPr lang="en-US" sz="2845" spc="-54">
                <a:solidFill>
                  <a:srgbClr val="000B5D"/>
                </a:solidFill>
                <a:latin typeface="Clear Sans Bold"/>
              </a:rPr>
              <a:t> әлсіз формалдану, бірегейлік, жағдайлардың өзгермейтіндігі;</a:t>
            </a:r>
          </a:p>
          <a:p>
            <a:pPr marL="0" lvl="0" indent="0" algn="l">
              <a:lnSpc>
                <a:spcPts val="3423"/>
              </a:lnSpc>
            </a:pPr>
            <a:endParaRPr lang="en-US" sz="2845" spc="-54">
              <a:solidFill>
                <a:srgbClr val="000B5D"/>
              </a:solidFill>
              <a:latin typeface="Clear Sans Bold"/>
            </a:endParaRPr>
          </a:p>
        </p:txBody>
      </p:sp>
      <p:sp>
        <p:nvSpPr>
          <p:cNvPr id="29" name="TextBox 29"/>
          <p:cNvSpPr txBox="1"/>
          <p:nvPr/>
        </p:nvSpPr>
        <p:spPr>
          <a:xfrm>
            <a:off x="7797767" y="7949460"/>
            <a:ext cx="8245452" cy="1428226"/>
          </a:xfrm>
          <a:prstGeom prst="rect">
            <a:avLst/>
          </a:prstGeom>
        </p:spPr>
        <p:txBody>
          <a:bodyPr lIns="0" tIns="0" rIns="0" bIns="0" rtlCol="0" anchor="t">
            <a:spAutoFit/>
          </a:bodyPr>
          <a:lstStyle/>
          <a:p>
            <a:pPr algn="l">
              <a:lnSpc>
                <a:spcPts val="3983"/>
              </a:lnSpc>
            </a:pPr>
            <a:r>
              <a:rPr lang="en-US" sz="2845" spc="-54">
                <a:solidFill>
                  <a:srgbClr val="000B5D"/>
                </a:solidFill>
                <a:latin typeface="Clear Sans Bold"/>
              </a:rPr>
              <a:t> жоспарларды іске асырудың ауытқуы, шағын әрекеттердің маңызы;</a:t>
            </a:r>
          </a:p>
          <a:p>
            <a:pPr marL="0" lvl="0" indent="0" algn="l">
              <a:lnSpc>
                <a:spcPts val="3423"/>
              </a:lnSpc>
            </a:pPr>
            <a:endParaRPr lang="en-US" sz="2845" spc="-54">
              <a:solidFill>
                <a:srgbClr val="000B5D"/>
              </a:solidFill>
              <a:latin typeface="Clear Sans Bold"/>
            </a:endParaRPr>
          </a:p>
        </p:txBody>
      </p:sp>
      <p:sp>
        <p:nvSpPr>
          <p:cNvPr id="30" name="TextBox 30"/>
          <p:cNvSpPr txBox="1"/>
          <p:nvPr/>
        </p:nvSpPr>
        <p:spPr>
          <a:xfrm>
            <a:off x="7797767" y="9278658"/>
            <a:ext cx="8245452" cy="923401"/>
          </a:xfrm>
          <a:prstGeom prst="rect">
            <a:avLst/>
          </a:prstGeom>
        </p:spPr>
        <p:txBody>
          <a:bodyPr lIns="0" tIns="0" rIns="0" bIns="0" rtlCol="0" anchor="t">
            <a:spAutoFit/>
          </a:bodyPr>
          <a:lstStyle/>
          <a:p>
            <a:pPr algn="l">
              <a:lnSpc>
                <a:spcPts val="3983"/>
              </a:lnSpc>
            </a:pPr>
            <a:r>
              <a:rPr lang="en-US" sz="2845" spc="-54">
                <a:solidFill>
                  <a:srgbClr val="000B5D"/>
                </a:solidFill>
                <a:latin typeface="Clear Sans Bold"/>
              </a:rPr>
              <a:t> шешімдер логикасының парадоксы және т. б.</a:t>
            </a:r>
          </a:p>
          <a:p>
            <a:pPr marL="0" lvl="0" indent="0" algn="l">
              <a:lnSpc>
                <a:spcPts val="3423"/>
              </a:lnSpc>
            </a:pPr>
            <a:endParaRPr lang="en-US" sz="2845" spc="-54">
              <a:solidFill>
                <a:srgbClr val="000B5D"/>
              </a:solidFill>
              <a:latin typeface="Clear Sans Bold"/>
            </a:endParaRPr>
          </a:p>
        </p:txBody>
      </p:sp>
      <p:sp>
        <p:nvSpPr>
          <p:cNvPr id="31" name="TextBox 31"/>
          <p:cNvSpPr txBox="1"/>
          <p:nvPr/>
        </p:nvSpPr>
        <p:spPr>
          <a:xfrm>
            <a:off x="6972469" y="5529895"/>
            <a:ext cx="3162804" cy="598269"/>
          </a:xfrm>
          <a:prstGeom prst="rect">
            <a:avLst/>
          </a:prstGeom>
        </p:spPr>
        <p:txBody>
          <a:bodyPr lIns="0" tIns="0" rIns="0" bIns="0" rtlCol="0" anchor="t">
            <a:spAutoFit/>
          </a:bodyPr>
          <a:lstStyle/>
          <a:p>
            <a:pPr marL="0" lvl="0" indent="0" algn="l">
              <a:lnSpc>
                <a:spcPts val="4597"/>
              </a:lnSpc>
            </a:pPr>
            <a:r>
              <a:rPr lang="en-US" sz="4256" spc="-106">
                <a:solidFill>
                  <a:srgbClr val="000B5D"/>
                </a:solidFill>
                <a:latin typeface="Barlow Bold"/>
              </a:rPr>
              <a:t>5</a:t>
            </a:r>
          </a:p>
        </p:txBody>
      </p:sp>
      <p:sp>
        <p:nvSpPr>
          <p:cNvPr id="32" name="TextBox 32"/>
          <p:cNvSpPr txBox="1"/>
          <p:nvPr/>
        </p:nvSpPr>
        <p:spPr>
          <a:xfrm>
            <a:off x="6983935" y="6960666"/>
            <a:ext cx="3162804" cy="598269"/>
          </a:xfrm>
          <a:prstGeom prst="rect">
            <a:avLst/>
          </a:prstGeom>
        </p:spPr>
        <p:txBody>
          <a:bodyPr lIns="0" tIns="0" rIns="0" bIns="0" rtlCol="0" anchor="t">
            <a:spAutoFit/>
          </a:bodyPr>
          <a:lstStyle/>
          <a:p>
            <a:pPr marL="0" lvl="0" indent="0" algn="l">
              <a:lnSpc>
                <a:spcPts val="4597"/>
              </a:lnSpc>
            </a:pPr>
            <a:r>
              <a:rPr lang="en-US" sz="4256" spc="-106">
                <a:solidFill>
                  <a:srgbClr val="000B5D"/>
                </a:solidFill>
                <a:latin typeface="Barlow Bold"/>
              </a:rPr>
              <a:t>6</a:t>
            </a:r>
          </a:p>
        </p:txBody>
      </p:sp>
      <p:sp>
        <p:nvSpPr>
          <p:cNvPr id="33" name="TextBox 33"/>
          <p:cNvSpPr txBox="1"/>
          <p:nvPr/>
        </p:nvSpPr>
        <p:spPr>
          <a:xfrm>
            <a:off x="6983935" y="8288859"/>
            <a:ext cx="3162804" cy="598269"/>
          </a:xfrm>
          <a:prstGeom prst="rect">
            <a:avLst/>
          </a:prstGeom>
        </p:spPr>
        <p:txBody>
          <a:bodyPr lIns="0" tIns="0" rIns="0" bIns="0" rtlCol="0" anchor="t">
            <a:spAutoFit/>
          </a:bodyPr>
          <a:lstStyle/>
          <a:p>
            <a:pPr marL="0" lvl="0" indent="0" algn="l">
              <a:lnSpc>
                <a:spcPts val="4597"/>
              </a:lnSpc>
            </a:pPr>
            <a:r>
              <a:rPr lang="en-US" sz="4256" spc="-106">
                <a:solidFill>
                  <a:srgbClr val="000B5D"/>
                </a:solidFill>
                <a:latin typeface="Barlow Bold"/>
              </a:rPr>
              <a:t>7</a:t>
            </a:r>
          </a:p>
        </p:txBody>
      </p:sp>
      <p:sp>
        <p:nvSpPr>
          <p:cNvPr id="34" name="TextBox 34"/>
          <p:cNvSpPr txBox="1"/>
          <p:nvPr/>
        </p:nvSpPr>
        <p:spPr>
          <a:xfrm>
            <a:off x="7061837" y="9383433"/>
            <a:ext cx="3162804" cy="598269"/>
          </a:xfrm>
          <a:prstGeom prst="rect">
            <a:avLst/>
          </a:prstGeom>
        </p:spPr>
        <p:txBody>
          <a:bodyPr lIns="0" tIns="0" rIns="0" bIns="0" rtlCol="0" anchor="t">
            <a:spAutoFit/>
          </a:bodyPr>
          <a:lstStyle/>
          <a:p>
            <a:pPr marL="0" lvl="0" indent="0" algn="l">
              <a:lnSpc>
                <a:spcPts val="4597"/>
              </a:lnSpc>
            </a:pPr>
            <a:r>
              <a:rPr lang="en-US" sz="4256" spc="-106">
                <a:solidFill>
                  <a:srgbClr val="000B5D"/>
                </a:solidFill>
                <a:latin typeface="Barlow Bold"/>
              </a:rPr>
              <a:t>8</a:t>
            </a:r>
          </a:p>
        </p:txBody>
      </p:sp>
      <p:sp>
        <p:nvSpPr>
          <p:cNvPr id="35" name="Freeform 35"/>
          <p:cNvSpPr/>
          <p:nvPr/>
        </p:nvSpPr>
        <p:spPr>
          <a:xfrm>
            <a:off x="270256" y="-248331"/>
            <a:ext cx="1434388" cy="953862"/>
          </a:xfrm>
          <a:custGeom>
            <a:avLst/>
            <a:gdLst/>
            <a:ahLst/>
            <a:cxnLst/>
            <a:rect l="l" t="t" r="r" b="b"/>
            <a:pathLst>
              <a:path w="1434388" h="953862">
                <a:moveTo>
                  <a:pt x="0" y="0"/>
                </a:moveTo>
                <a:lnTo>
                  <a:pt x="1434388" y="0"/>
                </a:lnTo>
                <a:lnTo>
                  <a:pt x="1434388" y="953863"/>
                </a:lnTo>
                <a:lnTo>
                  <a:pt x="0" y="953863"/>
                </a:lnTo>
                <a:lnTo>
                  <a:pt x="0" y="0"/>
                </a:lnTo>
                <a:close/>
              </a:path>
            </a:pathLst>
          </a:custGeom>
          <a:blipFill>
            <a:blip r:embed="rId6"/>
            <a:stretch>
              <a:fillRect l="-3786" r="-3786"/>
            </a:stretch>
          </a:blipFill>
        </p:spPr>
      </p:sp>
    </p:spTree>
  </p:cSld>
  <p:clrMapOvr>
    <a:masterClrMapping/>
  </p:clrMapOvr>
  <mc:AlternateContent xmlns:mc="http://schemas.openxmlformats.org/markup-compatibility/2006" xmlns:p14="http://schemas.microsoft.com/office/powerpoint/2010/main">
    <mc:Choice Requires="p14">
      <p:transition spd="slow" p14:dur="2000" advTm="58740"/>
    </mc:Choice>
    <mc:Fallback xmlns="">
      <p:transition spd="slow" advTm="5874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E6E6E6">
                <a:alpha val="100000"/>
              </a:srgb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 name="Group 2"/>
          <p:cNvGrpSpPr/>
          <p:nvPr/>
        </p:nvGrpSpPr>
        <p:grpSpPr>
          <a:xfrm>
            <a:off x="9616609" y="-4140755"/>
            <a:ext cx="7676727" cy="6372158"/>
            <a:chOff x="0" y="0"/>
            <a:chExt cx="841504" cy="698500"/>
          </a:xfrm>
        </p:grpSpPr>
        <p:sp>
          <p:nvSpPr>
            <p:cNvPr id="3" name="Freeform 3"/>
            <p:cNvSpPr/>
            <p:nvPr/>
          </p:nvSpPr>
          <p:spPr>
            <a:xfrm>
              <a:off x="8715" y="0"/>
              <a:ext cx="824075" cy="698500"/>
            </a:xfrm>
            <a:custGeom>
              <a:avLst/>
              <a:gdLst/>
              <a:ahLst/>
              <a:cxnLst/>
              <a:rect l="l" t="t" r="r" b="b"/>
              <a:pathLst>
                <a:path w="824075" h="698500">
                  <a:moveTo>
                    <a:pt x="809966" y="388476"/>
                  </a:moveTo>
                  <a:lnTo>
                    <a:pt x="652411" y="659274"/>
                  </a:lnTo>
                  <a:cubicBezTo>
                    <a:pt x="638281" y="683560"/>
                    <a:pt x="612304" y="698500"/>
                    <a:pt x="584206" y="698500"/>
                  </a:cubicBezTo>
                  <a:lnTo>
                    <a:pt x="239867" y="698500"/>
                  </a:lnTo>
                  <a:cubicBezTo>
                    <a:pt x="211770" y="698500"/>
                    <a:pt x="185792" y="683560"/>
                    <a:pt x="171663" y="659274"/>
                  </a:cubicBezTo>
                  <a:lnTo>
                    <a:pt x="14107" y="388476"/>
                  </a:lnTo>
                  <a:cubicBezTo>
                    <a:pt x="0" y="364228"/>
                    <a:pt x="0" y="334272"/>
                    <a:pt x="14107" y="310024"/>
                  </a:cubicBezTo>
                  <a:lnTo>
                    <a:pt x="171663" y="39226"/>
                  </a:lnTo>
                  <a:cubicBezTo>
                    <a:pt x="185792" y="14940"/>
                    <a:pt x="211770" y="0"/>
                    <a:pt x="239867" y="0"/>
                  </a:cubicBezTo>
                  <a:lnTo>
                    <a:pt x="584206" y="0"/>
                  </a:lnTo>
                  <a:cubicBezTo>
                    <a:pt x="612304" y="0"/>
                    <a:pt x="638281" y="14940"/>
                    <a:pt x="652411" y="39226"/>
                  </a:cubicBezTo>
                  <a:lnTo>
                    <a:pt x="809966" y="310024"/>
                  </a:lnTo>
                  <a:cubicBezTo>
                    <a:pt x="824074" y="334272"/>
                    <a:pt x="824074" y="364228"/>
                    <a:pt x="809966" y="388476"/>
                  </a:cubicBezTo>
                  <a:close/>
                </a:path>
              </a:pathLst>
            </a:custGeom>
            <a:gradFill rotWithShape="1">
              <a:gsLst>
                <a:gs pos="0">
                  <a:srgbClr val="255389">
                    <a:alpha val="100000"/>
                  </a:srgbClr>
                </a:gs>
                <a:gs pos="100000">
                  <a:srgbClr val="112D4E">
                    <a:alpha val="100000"/>
                  </a:srgbClr>
                </a:gs>
              </a:gsLst>
              <a:path path="circle">
                <a:fillToRect l="50000" t="50000" r="50000" b="50000"/>
              </a:path>
            </a:gradFill>
          </p:spPr>
        </p:sp>
        <p:sp>
          <p:nvSpPr>
            <p:cNvPr id="4" name="TextBox 4"/>
            <p:cNvSpPr txBox="1"/>
            <p:nvPr/>
          </p:nvSpPr>
          <p:spPr>
            <a:xfrm>
              <a:off x="114300" y="-38100"/>
              <a:ext cx="612904"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78018" y="-3534534"/>
            <a:ext cx="6353909" cy="5145894"/>
            <a:chOff x="0" y="0"/>
            <a:chExt cx="862475" cy="698500"/>
          </a:xfrm>
        </p:grpSpPr>
        <p:sp>
          <p:nvSpPr>
            <p:cNvPr id="6" name="Freeform 6"/>
            <p:cNvSpPr/>
            <p:nvPr/>
          </p:nvSpPr>
          <p:spPr>
            <a:xfrm>
              <a:off x="10529" y="0"/>
              <a:ext cx="841418" cy="698500"/>
            </a:xfrm>
            <a:custGeom>
              <a:avLst/>
              <a:gdLst/>
              <a:ahLst/>
              <a:cxnLst/>
              <a:rect l="l" t="t" r="r" b="b"/>
              <a:pathLst>
                <a:path w="841418" h="698500">
                  <a:moveTo>
                    <a:pt x="824372" y="396642"/>
                  </a:moveTo>
                  <a:lnTo>
                    <a:pt x="676320" y="651108"/>
                  </a:lnTo>
                  <a:cubicBezTo>
                    <a:pt x="659248" y="680449"/>
                    <a:pt x="627862" y="698500"/>
                    <a:pt x="593916" y="698500"/>
                  </a:cubicBezTo>
                  <a:lnTo>
                    <a:pt x="247501" y="698500"/>
                  </a:lnTo>
                  <a:cubicBezTo>
                    <a:pt x="213555" y="698500"/>
                    <a:pt x="182169" y="680449"/>
                    <a:pt x="165097" y="651108"/>
                  </a:cubicBezTo>
                  <a:lnTo>
                    <a:pt x="17045" y="396642"/>
                  </a:lnTo>
                  <a:cubicBezTo>
                    <a:pt x="0" y="367346"/>
                    <a:pt x="0" y="331154"/>
                    <a:pt x="17045" y="301858"/>
                  </a:cubicBezTo>
                  <a:lnTo>
                    <a:pt x="165097" y="47392"/>
                  </a:lnTo>
                  <a:cubicBezTo>
                    <a:pt x="182169" y="18051"/>
                    <a:pt x="213555" y="0"/>
                    <a:pt x="247501" y="0"/>
                  </a:cubicBezTo>
                  <a:lnTo>
                    <a:pt x="593916" y="0"/>
                  </a:lnTo>
                  <a:cubicBezTo>
                    <a:pt x="627862" y="0"/>
                    <a:pt x="659248" y="18051"/>
                    <a:pt x="676320" y="47392"/>
                  </a:cubicBezTo>
                  <a:lnTo>
                    <a:pt x="824372" y="301858"/>
                  </a:lnTo>
                  <a:cubicBezTo>
                    <a:pt x="841417" y="331154"/>
                    <a:pt x="841417" y="367346"/>
                    <a:pt x="824372" y="396642"/>
                  </a:cubicBezTo>
                  <a:close/>
                </a:path>
              </a:pathLst>
            </a:custGeom>
            <a:solidFill>
              <a:srgbClr val="000000">
                <a:alpha val="0"/>
              </a:srgbClr>
            </a:solidFill>
            <a:ln w="47625" cap="rnd">
              <a:solidFill>
                <a:srgbClr val="FFFFFF"/>
              </a:solidFill>
              <a:prstDash val="solid"/>
              <a:round/>
            </a:ln>
          </p:spPr>
        </p:sp>
        <p:sp>
          <p:nvSpPr>
            <p:cNvPr id="7" name="TextBox 7"/>
            <p:cNvSpPr txBox="1"/>
            <p:nvPr/>
          </p:nvSpPr>
          <p:spPr>
            <a:xfrm>
              <a:off x="114300" y="-38100"/>
              <a:ext cx="633875" cy="7366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419471" y="4319308"/>
            <a:ext cx="10479631" cy="2210746"/>
          </a:xfrm>
          <a:prstGeom prst="rect">
            <a:avLst/>
          </a:prstGeom>
        </p:spPr>
        <p:txBody>
          <a:bodyPr lIns="0" tIns="0" rIns="0" bIns="0" rtlCol="0" anchor="t">
            <a:spAutoFit/>
          </a:bodyPr>
          <a:lstStyle/>
          <a:p>
            <a:pPr algn="ctr">
              <a:lnSpc>
                <a:spcPts val="8574"/>
              </a:lnSpc>
            </a:pPr>
            <a:r>
              <a:rPr lang="en-US" sz="8088">
                <a:solidFill>
                  <a:srgbClr val="112D4E"/>
                </a:solidFill>
                <a:latin typeface="Barlow Bold"/>
              </a:rPr>
              <a:t>НАЗАРЛАРЫҢЫЗҒА </a:t>
            </a:r>
          </a:p>
          <a:p>
            <a:pPr marL="0" lvl="0" indent="0" algn="ctr">
              <a:lnSpc>
                <a:spcPts val="8574"/>
              </a:lnSpc>
            </a:pPr>
            <a:r>
              <a:rPr lang="en-US" sz="8088">
                <a:solidFill>
                  <a:srgbClr val="112D4E"/>
                </a:solidFill>
                <a:latin typeface="Barlow Bold"/>
              </a:rPr>
              <a:t>РАҚМЕТ!</a:t>
            </a:r>
          </a:p>
        </p:txBody>
      </p:sp>
      <p:grpSp>
        <p:nvGrpSpPr>
          <p:cNvPr id="9" name="Group 9"/>
          <p:cNvGrpSpPr/>
          <p:nvPr/>
        </p:nvGrpSpPr>
        <p:grpSpPr>
          <a:xfrm rot="-10800000">
            <a:off x="17615997" y="349823"/>
            <a:ext cx="1084133" cy="1261537"/>
            <a:chOff x="0" y="0"/>
            <a:chExt cx="1445511" cy="1682049"/>
          </a:xfrm>
        </p:grpSpPr>
        <p:grpSp>
          <p:nvGrpSpPr>
            <p:cNvPr id="10" name="Group 10"/>
            <p:cNvGrpSpPr/>
            <p:nvPr/>
          </p:nvGrpSpPr>
          <p:grpSpPr>
            <a:xfrm>
              <a:off x="0" y="0"/>
              <a:ext cx="1445511" cy="1682049"/>
              <a:chOff x="0" y="0"/>
              <a:chExt cx="698500" cy="812800"/>
            </a:xfrm>
          </p:grpSpPr>
          <p:sp>
            <p:nvSpPr>
              <p:cNvPr id="11" name="Freeform 11"/>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sp>
          <p:sp>
            <p:nvSpPr>
              <p:cNvPr id="12" name="TextBox 12"/>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237774" y="276682"/>
              <a:ext cx="969963" cy="1128685"/>
              <a:chOff x="0" y="0"/>
              <a:chExt cx="698500" cy="812800"/>
            </a:xfrm>
          </p:grpSpPr>
          <p:sp>
            <p:nvSpPr>
              <p:cNvPr id="14" name="Freeform 14"/>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sp>
          <p:sp>
            <p:nvSpPr>
              <p:cNvPr id="15" name="TextBox 15"/>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sp>
        <p:nvSpPr>
          <p:cNvPr id="16" name="Freeform 16"/>
          <p:cNvSpPr/>
          <p:nvPr/>
        </p:nvSpPr>
        <p:spPr>
          <a:xfrm flipH="1">
            <a:off x="13712871" y="2913955"/>
            <a:ext cx="13246520" cy="7798888"/>
          </a:xfrm>
          <a:custGeom>
            <a:avLst/>
            <a:gdLst/>
            <a:ahLst/>
            <a:cxnLst/>
            <a:rect l="l" t="t" r="r" b="b"/>
            <a:pathLst>
              <a:path w="13246520" h="7798888">
                <a:moveTo>
                  <a:pt x="13246520" y="0"/>
                </a:moveTo>
                <a:lnTo>
                  <a:pt x="0" y="0"/>
                </a:lnTo>
                <a:lnTo>
                  <a:pt x="0" y="7798888"/>
                </a:lnTo>
                <a:lnTo>
                  <a:pt x="13246520" y="7798888"/>
                </a:lnTo>
                <a:lnTo>
                  <a:pt x="13246520" y="0"/>
                </a:lnTo>
                <a:close/>
              </a:path>
            </a:pathLst>
          </a:custGeom>
          <a:blipFill>
            <a:blip r:embed="rId2"/>
            <a:stretch>
              <a:fillRect/>
            </a:stretch>
          </a:blipFill>
        </p:spPr>
      </p:sp>
      <p:sp>
        <p:nvSpPr>
          <p:cNvPr id="17" name="Freeform 17"/>
          <p:cNvSpPr/>
          <p:nvPr/>
        </p:nvSpPr>
        <p:spPr>
          <a:xfrm>
            <a:off x="11237475" y="3873954"/>
            <a:ext cx="7102478" cy="6454377"/>
          </a:xfrm>
          <a:custGeom>
            <a:avLst/>
            <a:gdLst/>
            <a:ahLst/>
            <a:cxnLst/>
            <a:rect l="l" t="t" r="r" b="b"/>
            <a:pathLst>
              <a:path w="7102478" h="6454377">
                <a:moveTo>
                  <a:pt x="0" y="0"/>
                </a:moveTo>
                <a:lnTo>
                  <a:pt x="7102478" y="0"/>
                </a:lnTo>
                <a:lnTo>
                  <a:pt x="7102478" y="6454377"/>
                </a:lnTo>
                <a:lnTo>
                  <a:pt x="0" y="6454377"/>
                </a:lnTo>
                <a:lnTo>
                  <a:pt x="0" y="0"/>
                </a:lnTo>
                <a:close/>
              </a:path>
            </a:pathLst>
          </a:custGeom>
          <a:blipFill>
            <a:blip r:embed="rId3"/>
            <a:stretch>
              <a:fillRect/>
            </a:stretch>
          </a:blipFill>
        </p:spPr>
      </p:sp>
      <p:grpSp>
        <p:nvGrpSpPr>
          <p:cNvPr id="18" name="Group 18"/>
          <p:cNvGrpSpPr/>
          <p:nvPr/>
        </p:nvGrpSpPr>
        <p:grpSpPr>
          <a:xfrm>
            <a:off x="10317074" y="3462550"/>
            <a:ext cx="7506561" cy="6450951"/>
            <a:chOff x="0" y="0"/>
            <a:chExt cx="812800" cy="698500"/>
          </a:xfrm>
        </p:grpSpPr>
        <p:sp>
          <p:nvSpPr>
            <p:cNvPr id="19" name="Freeform 19"/>
            <p:cNvSpPr/>
            <p:nvPr/>
          </p:nvSpPr>
          <p:spPr>
            <a:xfrm>
              <a:off x="10100" y="0"/>
              <a:ext cx="792599" cy="698500"/>
            </a:xfrm>
            <a:custGeom>
              <a:avLst/>
              <a:gdLst/>
              <a:ahLst/>
              <a:cxnLst/>
              <a:rect l="l" t="t" r="r" b="b"/>
              <a:pathLst>
                <a:path w="792599" h="698500">
                  <a:moveTo>
                    <a:pt x="776248" y="394714"/>
                  </a:moveTo>
                  <a:lnTo>
                    <a:pt x="625952" y="653036"/>
                  </a:lnTo>
                  <a:cubicBezTo>
                    <a:pt x="609575" y="681184"/>
                    <a:pt x="579466" y="698500"/>
                    <a:pt x="546901" y="698500"/>
                  </a:cubicBezTo>
                  <a:lnTo>
                    <a:pt x="245699" y="698500"/>
                  </a:lnTo>
                  <a:cubicBezTo>
                    <a:pt x="213134" y="698500"/>
                    <a:pt x="183025" y="681184"/>
                    <a:pt x="166648" y="653036"/>
                  </a:cubicBezTo>
                  <a:lnTo>
                    <a:pt x="16352" y="394714"/>
                  </a:lnTo>
                  <a:cubicBezTo>
                    <a:pt x="0" y="366610"/>
                    <a:pt x="0" y="331890"/>
                    <a:pt x="16352" y="303786"/>
                  </a:cubicBezTo>
                  <a:lnTo>
                    <a:pt x="166648" y="45464"/>
                  </a:lnTo>
                  <a:cubicBezTo>
                    <a:pt x="183025" y="17316"/>
                    <a:pt x="213134" y="0"/>
                    <a:pt x="245699" y="0"/>
                  </a:cubicBezTo>
                  <a:lnTo>
                    <a:pt x="546901" y="0"/>
                  </a:lnTo>
                  <a:cubicBezTo>
                    <a:pt x="579466" y="0"/>
                    <a:pt x="609575" y="17316"/>
                    <a:pt x="625952" y="45464"/>
                  </a:cubicBezTo>
                  <a:lnTo>
                    <a:pt x="776248" y="303786"/>
                  </a:lnTo>
                  <a:cubicBezTo>
                    <a:pt x="792600" y="331890"/>
                    <a:pt x="792600" y="366610"/>
                    <a:pt x="776248" y="394714"/>
                  </a:cubicBezTo>
                  <a:close/>
                </a:path>
              </a:pathLst>
            </a:custGeom>
            <a:gradFill rotWithShape="1">
              <a:gsLst>
                <a:gs pos="0">
                  <a:srgbClr val="FFB613">
                    <a:alpha val="100000"/>
                  </a:srgbClr>
                </a:gs>
                <a:gs pos="100000">
                  <a:srgbClr val="FFE42F">
                    <a:alpha val="100000"/>
                  </a:srgbClr>
                </a:gs>
              </a:gsLst>
              <a:lin ang="5400000"/>
            </a:gradFill>
          </p:spPr>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0899103" y="3873954"/>
            <a:ext cx="6342505" cy="5628143"/>
            <a:chOff x="0" y="0"/>
            <a:chExt cx="4346359" cy="3856825"/>
          </a:xfrm>
        </p:grpSpPr>
        <p:sp>
          <p:nvSpPr>
            <p:cNvPr id="22" name="Freeform 22"/>
            <p:cNvSpPr/>
            <p:nvPr/>
          </p:nvSpPr>
          <p:spPr>
            <a:xfrm rot="10800000" flipV="1">
              <a:off x="-32" y="0"/>
              <a:ext cx="4361815" cy="3856863"/>
            </a:xfrm>
            <a:custGeom>
              <a:avLst/>
              <a:gdLst/>
              <a:ahLst/>
              <a:cxnLst/>
              <a:rect l="l" t="t" r="r" b="b"/>
              <a:pathLst>
                <a:path w="4361815" h="3856863">
                  <a:moveTo>
                    <a:pt x="3086608" y="0"/>
                  </a:moveTo>
                  <a:cubicBezTo>
                    <a:pt x="3210306" y="0"/>
                    <a:pt x="3324479" y="65913"/>
                    <a:pt x="3386328" y="173101"/>
                  </a:cubicBezTo>
                  <a:lnTo>
                    <a:pt x="4299966" y="1755394"/>
                  </a:lnTo>
                  <a:cubicBezTo>
                    <a:pt x="4361815" y="1862455"/>
                    <a:pt x="4361815" y="1994408"/>
                    <a:pt x="4299966" y="2101469"/>
                  </a:cubicBezTo>
                  <a:lnTo>
                    <a:pt x="3386455" y="3683762"/>
                  </a:lnTo>
                  <a:cubicBezTo>
                    <a:pt x="3325114" y="3789934"/>
                    <a:pt x="3212338" y="3855720"/>
                    <a:pt x="3089910" y="3856863"/>
                  </a:cubicBezTo>
                  <a:lnTo>
                    <a:pt x="1256411" y="3856863"/>
                  </a:lnTo>
                  <a:cubicBezTo>
                    <a:pt x="1133983" y="3855720"/>
                    <a:pt x="1021207" y="3789934"/>
                    <a:pt x="959866" y="3683762"/>
                  </a:cubicBezTo>
                  <a:lnTo>
                    <a:pt x="46355" y="2101469"/>
                  </a:lnTo>
                  <a:cubicBezTo>
                    <a:pt x="15875" y="2048764"/>
                    <a:pt x="508" y="1990090"/>
                    <a:pt x="0" y="1931162"/>
                  </a:cubicBezTo>
                  <a:lnTo>
                    <a:pt x="0" y="1925574"/>
                  </a:lnTo>
                  <a:cubicBezTo>
                    <a:pt x="508" y="1866773"/>
                    <a:pt x="15875" y="1807972"/>
                    <a:pt x="46355" y="1755267"/>
                  </a:cubicBezTo>
                  <a:lnTo>
                    <a:pt x="959866" y="173101"/>
                  </a:lnTo>
                  <a:cubicBezTo>
                    <a:pt x="1021715" y="65913"/>
                    <a:pt x="1135888" y="0"/>
                    <a:pt x="1259586" y="0"/>
                  </a:cubicBezTo>
                  <a:close/>
                </a:path>
              </a:pathLst>
            </a:custGeom>
            <a:blipFill>
              <a:blip r:embed="rId4"/>
              <a:stretch>
                <a:fillRect l="-16470" r="-39053" b="-16987"/>
              </a:stretch>
            </a:blipFill>
          </p:spPr>
        </p:sp>
      </p:grpSp>
      <p:sp>
        <p:nvSpPr>
          <p:cNvPr id="23" name="Freeform 23"/>
          <p:cNvSpPr/>
          <p:nvPr/>
        </p:nvSpPr>
        <p:spPr>
          <a:xfrm>
            <a:off x="12359894" y="60004"/>
            <a:ext cx="5545092" cy="5039102"/>
          </a:xfrm>
          <a:custGeom>
            <a:avLst/>
            <a:gdLst/>
            <a:ahLst/>
            <a:cxnLst/>
            <a:rect l="l" t="t" r="r" b="b"/>
            <a:pathLst>
              <a:path w="5545092" h="5039102">
                <a:moveTo>
                  <a:pt x="0" y="0"/>
                </a:moveTo>
                <a:lnTo>
                  <a:pt x="5545091" y="0"/>
                </a:lnTo>
                <a:lnTo>
                  <a:pt x="5545091" y="5039102"/>
                </a:lnTo>
                <a:lnTo>
                  <a:pt x="0" y="5039102"/>
                </a:lnTo>
                <a:lnTo>
                  <a:pt x="0" y="0"/>
                </a:lnTo>
                <a:close/>
              </a:path>
            </a:pathLst>
          </a:custGeom>
          <a:blipFill>
            <a:blip r:embed="rId3"/>
            <a:stretch>
              <a:fillRect/>
            </a:stretch>
          </a:blipFill>
        </p:spPr>
      </p:sp>
      <p:grpSp>
        <p:nvGrpSpPr>
          <p:cNvPr id="24" name="Group 24"/>
          <p:cNvGrpSpPr/>
          <p:nvPr/>
        </p:nvGrpSpPr>
        <p:grpSpPr>
          <a:xfrm>
            <a:off x="12890794" y="601550"/>
            <a:ext cx="5142392" cy="4419243"/>
            <a:chOff x="0" y="0"/>
            <a:chExt cx="812800" cy="698500"/>
          </a:xfrm>
        </p:grpSpPr>
        <p:sp>
          <p:nvSpPr>
            <p:cNvPr id="25" name="Freeform 25"/>
            <p:cNvSpPr/>
            <p:nvPr/>
          </p:nvSpPr>
          <p:spPr>
            <a:xfrm>
              <a:off x="10407" y="0"/>
              <a:ext cx="791985" cy="698500"/>
            </a:xfrm>
            <a:custGeom>
              <a:avLst/>
              <a:gdLst/>
              <a:ahLst/>
              <a:cxnLst/>
              <a:rect l="l" t="t" r="r" b="b"/>
              <a:pathLst>
                <a:path w="791985" h="698500">
                  <a:moveTo>
                    <a:pt x="775137" y="396096"/>
                  </a:moveTo>
                  <a:lnTo>
                    <a:pt x="626449" y="651654"/>
                  </a:lnTo>
                  <a:cubicBezTo>
                    <a:pt x="609574" y="680657"/>
                    <a:pt x="578550" y="698500"/>
                    <a:pt x="544995" y="698500"/>
                  </a:cubicBezTo>
                  <a:lnTo>
                    <a:pt x="246991" y="698500"/>
                  </a:lnTo>
                  <a:cubicBezTo>
                    <a:pt x="213436" y="698500"/>
                    <a:pt x="182412" y="680657"/>
                    <a:pt x="165537" y="651654"/>
                  </a:cubicBezTo>
                  <a:lnTo>
                    <a:pt x="16849" y="396096"/>
                  </a:lnTo>
                  <a:cubicBezTo>
                    <a:pt x="0" y="367138"/>
                    <a:pt x="0" y="331362"/>
                    <a:pt x="16849" y="302404"/>
                  </a:cubicBezTo>
                  <a:lnTo>
                    <a:pt x="165537" y="46846"/>
                  </a:lnTo>
                  <a:cubicBezTo>
                    <a:pt x="182412" y="17843"/>
                    <a:pt x="213436" y="0"/>
                    <a:pt x="246991" y="0"/>
                  </a:cubicBezTo>
                  <a:lnTo>
                    <a:pt x="544995" y="0"/>
                  </a:lnTo>
                  <a:cubicBezTo>
                    <a:pt x="578550" y="0"/>
                    <a:pt x="609574" y="17843"/>
                    <a:pt x="626449" y="46846"/>
                  </a:cubicBezTo>
                  <a:lnTo>
                    <a:pt x="775137" y="302404"/>
                  </a:lnTo>
                  <a:cubicBezTo>
                    <a:pt x="791986" y="331362"/>
                    <a:pt x="791986" y="367138"/>
                    <a:pt x="775137" y="396096"/>
                  </a:cubicBezTo>
                  <a:close/>
                </a:path>
              </a:pathLst>
            </a:custGeom>
            <a:gradFill rotWithShape="1">
              <a:gsLst>
                <a:gs pos="0">
                  <a:srgbClr val="3183ED">
                    <a:alpha val="100000"/>
                  </a:srgbClr>
                </a:gs>
                <a:gs pos="100000">
                  <a:srgbClr val="86E2FF">
                    <a:alpha val="100000"/>
                  </a:srgbClr>
                </a:gs>
              </a:gsLst>
              <a:lin ang="5400000"/>
            </a:gradFill>
          </p:spPr>
        </p:sp>
        <p:sp>
          <p:nvSpPr>
            <p:cNvPr id="26" name="TextBox 2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7" name="Group 27"/>
          <p:cNvGrpSpPr/>
          <p:nvPr/>
        </p:nvGrpSpPr>
        <p:grpSpPr>
          <a:xfrm>
            <a:off x="13333266" y="922207"/>
            <a:ext cx="4257448" cy="3777928"/>
            <a:chOff x="0" y="0"/>
            <a:chExt cx="4346359" cy="3856825"/>
          </a:xfrm>
        </p:grpSpPr>
        <p:sp>
          <p:nvSpPr>
            <p:cNvPr id="28" name="Freeform 28"/>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5"/>
              <a:stretch>
                <a:fillRect l="-26699" r="-6491"/>
              </a:stretch>
            </a:blipFill>
          </p:spPr>
        </p:sp>
      </p:grpSp>
      <p:sp>
        <p:nvSpPr>
          <p:cNvPr id="29" name="Freeform 29"/>
          <p:cNvSpPr/>
          <p:nvPr/>
        </p:nvSpPr>
        <p:spPr>
          <a:xfrm>
            <a:off x="129760" y="-214992"/>
            <a:ext cx="1797880" cy="1195583"/>
          </a:xfrm>
          <a:custGeom>
            <a:avLst/>
            <a:gdLst/>
            <a:ahLst/>
            <a:cxnLst/>
            <a:rect l="l" t="t" r="r" b="b"/>
            <a:pathLst>
              <a:path w="1797880" h="1195583">
                <a:moveTo>
                  <a:pt x="0" y="0"/>
                </a:moveTo>
                <a:lnTo>
                  <a:pt x="1797880" y="0"/>
                </a:lnTo>
                <a:lnTo>
                  <a:pt x="1797880" y="1195583"/>
                </a:lnTo>
                <a:lnTo>
                  <a:pt x="0" y="1195583"/>
                </a:lnTo>
                <a:lnTo>
                  <a:pt x="0" y="0"/>
                </a:lnTo>
                <a:close/>
              </a:path>
            </a:pathLst>
          </a:custGeom>
          <a:blipFill>
            <a:blip r:embed="rId6"/>
            <a:stretch>
              <a:fillRect l="-3786" r="-3786"/>
            </a:stretch>
          </a:blipFill>
        </p:spPr>
      </p:sp>
    </p:spTree>
  </p:cSld>
  <p:clrMapOvr>
    <a:masterClrMapping/>
  </p:clrMapOvr>
  <mc:AlternateContent xmlns:mc="http://schemas.openxmlformats.org/markup-compatibility/2006" xmlns:p14="http://schemas.microsoft.com/office/powerpoint/2010/main">
    <mc:Choice Requires="p14">
      <p:transition spd="slow" p14:dur="2000" advTm="4382"/>
    </mc:Choice>
    <mc:Fallback xmlns="">
      <p:transition spd="slow" advTm="438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8072B"/>
        </a:solidFill>
        <a:effectLst/>
      </p:bgPr>
    </p:bg>
    <p:spTree>
      <p:nvGrpSpPr>
        <p:cNvPr id="1" name=""/>
        <p:cNvGrpSpPr/>
        <p:nvPr/>
      </p:nvGrpSpPr>
      <p:grpSpPr>
        <a:xfrm>
          <a:off x="0" y="0"/>
          <a:ext cx="0" cy="0"/>
          <a:chOff x="0" y="0"/>
          <a:chExt cx="0" cy="0"/>
        </a:xfrm>
      </p:grpSpPr>
      <p:sp>
        <p:nvSpPr>
          <p:cNvPr id="2" name="Freeform 2"/>
          <p:cNvSpPr/>
          <p:nvPr/>
        </p:nvSpPr>
        <p:spPr>
          <a:xfrm>
            <a:off x="11013827" y="-248630"/>
            <a:ext cx="8681329" cy="10784260"/>
          </a:xfrm>
          <a:custGeom>
            <a:avLst/>
            <a:gdLst/>
            <a:ahLst/>
            <a:cxnLst/>
            <a:rect l="l" t="t" r="r" b="b"/>
            <a:pathLst>
              <a:path w="8681329" h="10784260">
                <a:moveTo>
                  <a:pt x="0" y="0"/>
                </a:moveTo>
                <a:lnTo>
                  <a:pt x="8681329" y="0"/>
                </a:lnTo>
                <a:lnTo>
                  <a:pt x="8681329" y="10784260"/>
                </a:lnTo>
                <a:lnTo>
                  <a:pt x="0" y="107842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28092" y="7365586"/>
            <a:ext cx="12832964" cy="303325"/>
          </a:xfrm>
          <a:custGeom>
            <a:avLst/>
            <a:gdLst/>
            <a:ahLst/>
            <a:cxnLst/>
            <a:rect l="l" t="t" r="r" b="b"/>
            <a:pathLst>
              <a:path w="12832964" h="303325">
                <a:moveTo>
                  <a:pt x="0" y="0"/>
                </a:moveTo>
                <a:lnTo>
                  <a:pt x="12832964" y="0"/>
                </a:lnTo>
                <a:lnTo>
                  <a:pt x="12832964" y="303325"/>
                </a:lnTo>
                <a:lnTo>
                  <a:pt x="0" y="3033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695249" y="1536588"/>
            <a:ext cx="6873872" cy="162473"/>
          </a:xfrm>
          <a:custGeom>
            <a:avLst/>
            <a:gdLst/>
            <a:ahLst/>
            <a:cxnLst/>
            <a:rect l="l" t="t" r="r" b="b"/>
            <a:pathLst>
              <a:path w="6873872" h="162473">
                <a:moveTo>
                  <a:pt x="0" y="0"/>
                </a:moveTo>
                <a:lnTo>
                  <a:pt x="6873872" y="0"/>
                </a:lnTo>
                <a:lnTo>
                  <a:pt x="6873872" y="162474"/>
                </a:lnTo>
                <a:lnTo>
                  <a:pt x="0" y="1624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741687" y="178788"/>
            <a:ext cx="2027003" cy="1096575"/>
          </a:xfrm>
          <a:custGeom>
            <a:avLst/>
            <a:gdLst/>
            <a:ahLst/>
            <a:cxnLst/>
            <a:rect l="l" t="t" r="r" b="b"/>
            <a:pathLst>
              <a:path w="2027003" h="1096575">
                <a:moveTo>
                  <a:pt x="0" y="0"/>
                </a:moveTo>
                <a:lnTo>
                  <a:pt x="2027003" y="0"/>
                </a:lnTo>
                <a:lnTo>
                  <a:pt x="2027003" y="1096575"/>
                </a:lnTo>
                <a:lnTo>
                  <a:pt x="0" y="1096575"/>
                </a:lnTo>
                <a:lnTo>
                  <a:pt x="0" y="0"/>
                </a:lnTo>
                <a:close/>
              </a:path>
            </a:pathLst>
          </a:custGeom>
          <a:blipFill>
            <a:blip r:embed="rId6"/>
            <a:stretch>
              <a:fillRect/>
            </a:stretch>
          </a:blipFill>
        </p:spPr>
      </p:sp>
      <p:sp>
        <p:nvSpPr>
          <p:cNvPr id="6" name="TextBox 6"/>
          <p:cNvSpPr txBox="1"/>
          <p:nvPr/>
        </p:nvSpPr>
        <p:spPr>
          <a:xfrm>
            <a:off x="741687" y="3469073"/>
            <a:ext cx="10272140" cy="2383154"/>
          </a:xfrm>
          <a:prstGeom prst="rect">
            <a:avLst/>
          </a:prstGeom>
        </p:spPr>
        <p:txBody>
          <a:bodyPr lIns="0" tIns="0" rIns="0" bIns="0" rtlCol="0" anchor="t">
            <a:spAutoFit/>
          </a:bodyPr>
          <a:lstStyle/>
          <a:p>
            <a:pPr algn="l">
              <a:lnSpc>
                <a:spcPts val="5939"/>
              </a:lnSpc>
            </a:pPr>
            <a:r>
              <a:rPr lang="en-US" sz="5399" spc="458">
                <a:solidFill>
                  <a:srgbClr val="FFFFFF"/>
                </a:solidFill>
                <a:latin typeface="Kollektif Bold"/>
              </a:rPr>
              <a:t>Зияткерлік ақпараттық жүйелер ғылым және оқу пәні ретінде</a:t>
            </a:r>
          </a:p>
        </p:txBody>
      </p:sp>
      <p:sp>
        <p:nvSpPr>
          <p:cNvPr id="7" name="TextBox 7"/>
          <p:cNvSpPr txBox="1"/>
          <p:nvPr/>
        </p:nvSpPr>
        <p:spPr>
          <a:xfrm>
            <a:off x="2981809" y="708025"/>
            <a:ext cx="4427245" cy="320675"/>
          </a:xfrm>
          <a:prstGeom prst="rect">
            <a:avLst/>
          </a:prstGeom>
        </p:spPr>
        <p:txBody>
          <a:bodyPr lIns="0" tIns="0" rIns="0" bIns="0" rtlCol="0" anchor="t">
            <a:spAutoFit/>
          </a:bodyPr>
          <a:lstStyle/>
          <a:p>
            <a:pPr algn="l">
              <a:lnSpc>
                <a:spcPts val="2199"/>
              </a:lnSpc>
            </a:pPr>
            <a:r>
              <a:rPr lang="en-US" sz="1999" spc="79">
                <a:solidFill>
                  <a:srgbClr val="FFFFFF"/>
                </a:solidFill>
                <a:latin typeface="Kollektif Bold"/>
              </a:rPr>
              <a:t>АБАЙ АТЫНДАҒЫ ҚАЗҰПУ</a:t>
            </a:r>
          </a:p>
        </p:txBody>
      </p:sp>
      <p:sp>
        <p:nvSpPr>
          <p:cNvPr id="8" name="TextBox 8"/>
          <p:cNvSpPr txBox="1"/>
          <p:nvPr/>
        </p:nvSpPr>
        <p:spPr>
          <a:xfrm>
            <a:off x="9691249" y="6356494"/>
            <a:ext cx="4427245" cy="476249"/>
          </a:xfrm>
          <a:prstGeom prst="rect">
            <a:avLst/>
          </a:prstGeom>
        </p:spPr>
        <p:txBody>
          <a:bodyPr lIns="0" tIns="0" rIns="0" bIns="0" rtlCol="0" anchor="t">
            <a:spAutoFit/>
          </a:bodyPr>
          <a:lstStyle/>
          <a:p>
            <a:pPr algn="l">
              <a:lnSpc>
                <a:spcPts val="3299"/>
              </a:lnSpc>
            </a:pPr>
            <a:r>
              <a:rPr lang="en-US" sz="2999" spc="119">
                <a:solidFill>
                  <a:srgbClr val="FFFFFF"/>
                </a:solidFill>
                <a:latin typeface="Kollektif Bold"/>
              </a:rPr>
              <a:t>ДӘРІС №1</a:t>
            </a:r>
          </a:p>
        </p:txBody>
      </p:sp>
    </p:spTree>
  </p:cSld>
  <p:clrMapOvr>
    <a:masterClrMapping/>
  </p:clrMapOvr>
  <mc:AlternateContent xmlns:mc="http://schemas.openxmlformats.org/markup-compatibility/2006" xmlns:p14="http://schemas.microsoft.com/office/powerpoint/2010/main">
    <mc:Choice Requires="p14">
      <p:transition spd="slow" p14:dur="2000" advTm="10401"/>
    </mc:Choice>
    <mc:Fallback xmlns="">
      <p:transition spd="slow" advTm="1040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B402612-BF5D-51B0-27B7-35209367C232}"/>
              </a:ext>
            </a:extLst>
          </p:cNvPr>
          <p:cNvSpPr/>
          <p:nvPr/>
        </p:nvSpPr>
        <p:spPr>
          <a:xfrm>
            <a:off x="11322721" y="-342900"/>
            <a:ext cx="8681329" cy="10784260"/>
          </a:xfrm>
          <a:custGeom>
            <a:avLst/>
            <a:gdLst/>
            <a:ahLst/>
            <a:cxnLst/>
            <a:rect l="l" t="t" r="r" b="b"/>
            <a:pathLst>
              <a:path w="8681329" h="10784260">
                <a:moveTo>
                  <a:pt x="0" y="0"/>
                </a:moveTo>
                <a:lnTo>
                  <a:pt x="8681329" y="0"/>
                </a:lnTo>
                <a:lnTo>
                  <a:pt x="8681329" y="10784260"/>
                </a:lnTo>
                <a:lnTo>
                  <a:pt x="0" y="107842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2">
            <a:extLst>
              <a:ext uri="{FF2B5EF4-FFF2-40B4-BE49-F238E27FC236}">
                <a16:creationId xmlns:a16="http://schemas.microsoft.com/office/drawing/2014/main" id="{414E599A-F8F1-81D7-A7C3-6E230349BD79}"/>
              </a:ext>
            </a:extLst>
          </p:cNvPr>
          <p:cNvSpPr/>
          <p:nvPr/>
        </p:nvSpPr>
        <p:spPr>
          <a:xfrm>
            <a:off x="12170698" y="-342900"/>
            <a:ext cx="8681329" cy="10784260"/>
          </a:xfrm>
          <a:custGeom>
            <a:avLst/>
            <a:gdLst/>
            <a:ahLst/>
            <a:cxnLst/>
            <a:rect l="l" t="t" r="r" b="b"/>
            <a:pathLst>
              <a:path w="8681329" h="10784260">
                <a:moveTo>
                  <a:pt x="0" y="0"/>
                </a:moveTo>
                <a:lnTo>
                  <a:pt x="8681329" y="0"/>
                </a:lnTo>
                <a:lnTo>
                  <a:pt x="8681329" y="10784260"/>
                </a:lnTo>
                <a:lnTo>
                  <a:pt x="0" y="107842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3">
            <a:extLst>
              <a:ext uri="{FF2B5EF4-FFF2-40B4-BE49-F238E27FC236}">
                <a16:creationId xmlns:a16="http://schemas.microsoft.com/office/drawing/2014/main" id="{DA8D974B-EA0A-F897-6D63-F87B9EDE1859}"/>
              </a:ext>
            </a:extLst>
          </p:cNvPr>
          <p:cNvSpPr/>
          <p:nvPr/>
        </p:nvSpPr>
        <p:spPr>
          <a:xfrm>
            <a:off x="-928092" y="7365586"/>
            <a:ext cx="12832964" cy="303325"/>
          </a:xfrm>
          <a:custGeom>
            <a:avLst/>
            <a:gdLst/>
            <a:ahLst/>
            <a:cxnLst/>
            <a:rect l="l" t="t" r="r" b="b"/>
            <a:pathLst>
              <a:path w="12832964" h="303325">
                <a:moveTo>
                  <a:pt x="0" y="0"/>
                </a:moveTo>
                <a:lnTo>
                  <a:pt x="12832964" y="0"/>
                </a:lnTo>
                <a:lnTo>
                  <a:pt x="12832964" y="303325"/>
                </a:lnTo>
                <a:lnTo>
                  <a:pt x="0" y="3033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4">
            <a:extLst>
              <a:ext uri="{FF2B5EF4-FFF2-40B4-BE49-F238E27FC236}">
                <a16:creationId xmlns:a16="http://schemas.microsoft.com/office/drawing/2014/main" id="{0FD2CDFF-E0D8-DDA3-0B47-72E4C559593C}"/>
              </a:ext>
            </a:extLst>
          </p:cNvPr>
          <p:cNvSpPr/>
          <p:nvPr/>
        </p:nvSpPr>
        <p:spPr>
          <a:xfrm>
            <a:off x="-2695249" y="1536588"/>
            <a:ext cx="6873872" cy="162473"/>
          </a:xfrm>
          <a:custGeom>
            <a:avLst/>
            <a:gdLst/>
            <a:ahLst/>
            <a:cxnLst/>
            <a:rect l="l" t="t" r="r" b="b"/>
            <a:pathLst>
              <a:path w="6873872" h="162473">
                <a:moveTo>
                  <a:pt x="0" y="0"/>
                </a:moveTo>
                <a:lnTo>
                  <a:pt x="6873872" y="0"/>
                </a:lnTo>
                <a:lnTo>
                  <a:pt x="6873872" y="162474"/>
                </a:lnTo>
                <a:lnTo>
                  <a:pt x="0" y="1624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5">
            <a:extLst>
              <a:ext uri="{FF2B5EF4-FFF2-40B4-BE49-F238E27FC236}">
                <a16:creationId xmlns:a16="http://schemas.microsoft.com/office/drawing/2014/main" id="{C97DDCA8-C1AD-D582-694A-BF2E87A63FF6}"/>
              </a:ext>
            </a:extLst>
          </p:cNvPr>
          <p:cNvSpPr/>
          <p:nvPr/>
        </p:nvSpPr>
        <p:spPr>
          <a:xfrm>
            <a:off x="741687" y="178789"/>
            <a:ext cx="1163313" cy="621312"/>
          </a:xfrm>
          <a:custGeom>
            <a:avLst/>
            <a:gdLst/>
            <a:ahLst/>
            <a:cxnLst/>
            <a:rect l="l" t="t" r="r" b="b"/>
            <a:pathLst>
              <a:path w="2027003" h="1096575">
                <a:moveTo>
                  <a:pt x="0" y="0"/>
                </a:moveTo>
                <a:lnTo>
                  <a:pt x="2027003" y="0"/>
                </a:lnTo>
                <a:lnTo>
                  <a:pt x="2027003" y="1096575"/>
                </a:lnTo>
                <a:lnTo>
                  <a:pt x="0" y="1096575"/>
                </a:lnTo>
                <a:lnTo>
                  <a:pt x="0" y="0"/>
                </a:lnTo>
                <a:close/>
              </a:path>
            </a:pathLst>
          </a:custGeom>
          <a:blipFill>
            <a:blip r:embed="rId6"/>
            <a:stretch>
              <a:fillRect/>
            </a:stretch>
          </a:blipFill>
        </p:spPr>
      </p:sp>
      <p:sp>
        <p:nvSpPr>
          <p:cNvPr id="7" name="TextBox 6">
            <a:extLst>
              <a:ext uri="{FF2B5EF4-FFF2-40B4-BE49-F238E27FC236}">
                <a16:creationId xmlns:a16="http://schemas.microsoft.com/office/drawing/2014/main" id="{658ABD3A-5304-8316-077F-9DC773FD8BA8}"/>
              </a:ext>
            </a:extLst>
          </p:cNvPr>
          <p:cNvSpPr txBox="1"/>
          <p:nvPr/>
        </p:nvSpPr>
        <p:spPr>
          <a:xfrm>
            <a:off x="2895600" y="2048769"/>
            <a:ext cx="10272140" cy="781368"/>
          </a:xfrm>
          <a:prstGeom prst="rect">
            <a:avLst/>
          </a:prstGeom>
        </p:spPr>
        <p:txBody>
          <a:bodyPr lIns="0" tIns="0" rIns="0" bIns="0" rtlCol="0" anchor="t">
            <a:spAutoFit/>
          </a:bodyPr>
          <a:lstStyle/>
          <a:p>
            <a:pPr indent="228600" algn="just">
              <a:lnSpc>
                <a:spcPct val="115000"/>
              </a:lnSpc>
              <a:spcAft>
                <a:spcPts val="1000"/>
              </a:spcAft>
            </a:pPr>
            <a:r>
              <a:rPr lang="kk-KZ" sz="4800" b="1" i="1" dirty="0">
                <a:solidFill>
                  <a:srgbClr val="002060"/>
                </a:solidFill>
                <a:effectLst/>
                <a:latin typeface="Times New Roman" panose="02020603050405020304" pitchFamily="18" charset="0"/>
                <a:ea typeface="Calibri" panose="020F0502020204030204" pitchFamily="34" charset="0"/>
                <a:cs typeface="Mangal" panose="02040503050203030202" pitchFamily="18" charset="0"/>
              </a:rPr>
              <a:t>Қарастырылатын</a:t>
            </a:r>
            <a:r>
              <a:rPr lang="kk-KZ" sz="4000" b="1" i="1" dirty="0">
                <a:solidFill>
                  <a:srgbClr val="002060"/>
                </a:solidFill>
                <a:effectLst/>
                <a:latin typeface="Times New Roman" panose="02020603050405020304" pitchFamily="18" charset="0"/>
                <a:ea typeface="Calibri" panose="020F0502020204030204" pitchFamily="34" charset="0"/>
                <a:cs typeface="Mangal" panose="02040503050203030202" pitchFamily="18" charset="0"/>
              </a:rPr>
              <a:t> сұрақтар:</a:t>
            </a:r>
            <a:endParaRPr lang="ru-KZ" sz="4000" b="1" i="1" dirty="0">
              <a:solidFill>
                <a:srgbClr val="002060"/>
              </a:solidFill>
              <a:effectLst/>
              <a:latin typeface="Calibri" panose="020F0502020204030204" pitchFamily="34" charset="0"/>
              <a:ea typeface="Calibri" panose="020F0502020204030204" pitchFamily="34" charset="0"/>
              <a:cs typeface="Mangal" panose="02040503050203030202" pitchFamily="18" charset="0"/>
            </a:endParaRPr>
          </a:p>
        </p:txBody>
      </p:sp>
      <p:sp>
        <p:nvSpPr>
          <p:cNvPr id="9" name="TextBox 8">
            <a:extLst>
              <a:ext uri="{FF2B5EF4-FFF2-40B4-BE49-F238E27FC236}">
                <a16:creationId xmlns:a16="http://schemas.microsoft.com/office/drawing/2014/main" id="{0620640E-7AB3-A8B2-2B69-3A5D7571F3BA}"/>
              </a:ext>
            </a:extLst>
          </p:cNvPr>
          <p:cNvSpPr txBox="1"/>
          <p:nvPr/>
        </p:nvSpPr>
        <p:spPr>
          <a:xfrm>
            <a:off x="11121377" y="6131920"/>
            <a:ext cx="4427245" cy="476249"/>
          </a:xfrm>
          <a:prstGeom prst="rect">
            <a:avLst/>
          </a:prstGeom>
        </p:spPr>
        <p:txBody>
          <a:bodyPr lIns="0" tIns="0" rIns="0" bIns="0" rtlCol="0" anchor="t">
            <a:spAutoFit/>
          </a:bodyPr>
          <a:lstStyle/>
          <a:p>
            <a:pPr algn="l">
              <a:lnSpc>
                <a:spcPts val="3299"/>
              </a:lnSpc>
            </a:pPr>
            <a:r>
              <a:rPr lang="en-US" sz="2999" spc="119">
                <a:solidFill>
                  <a:srgbClr val="FFFFFF"/>
                </a:solidFill>
                <a:latin typeface="Kollektif Bold"/>
              </a:rPr>
              <a:t>ДӘРІС №1</a:t>
            </a:r>
          </a:p>
        </p:txBody>
      </p:sp>
      <p:sp>
        <p:nvSpPr>
          <p:cNvPr id="10" name="TextBox 9">
            <a:extLst>
              <a:ext uri="{FF2B5EF4-FFF2-40B4-BE49-F238E27FC236}">
                <a16:creationId xmlns:a16="http://schemas.microsoft.com/office/drawing/2014/main" id="{FA696B61-6EDF-64D8-6AD8-DFD5E1BEE305}"/>
              </a:ext>
            </a:extLst>
          </p:cNvPr>
          <p:cNvSpPr txBox="1"/>
          <p:nvPr/>
        </p:nvSpPr>
        <p:spPr>
          <a:xfrm>
            <a:off x="741688" y="3315309"/>
            <a:ext cx="12593312" cy="2078839"/>
          </a:xfrm>
          <a:prstGeom prst="rect">
            <a:avLst/>
          </a:prstGeom>
        </p:spPr>
        <p:txBody>
          <a:bodyPr wrap="square" lIns="0" tIns="0" rIns="0" bIns="0" rtlCol="0" anchor="t">
            <a:spAutoFit/>
          </a:bodyPr>
          <a:lstStyle/>
          <a:p>
            <a:pPr marL="342900" lvl="0" indent="-342900" algn="just">
              <a:lnSpc>
                <a:spcPct val="115000"/>
              </a:lnSpc>
              <a:buSzPts val="1200"/>
              <a:buFont typeface="Times New Roman" panose="02020603050405020304" pitchFamily="18" charset="0"/>
              <a:buAutoNum type="arabicPeriod"/>
            </a:pPr>
            <a:r>
              <a:rPr lang="kk-KZ" sz="4000" b="1" dirty="0">
                <a:solidFill>
                  <a:srgbClr val="002060"/>
                </a:solidFill>
                <a:effectLst/>
                <a:latin typeface="Times New Roman" panose="02020603050405020304" pitchFamily="18" charset="0"/>
                <a:ea typeface="Calibri" panose="020F0502020204030204" pitchFamily="34" charset="0"/>
                <a:cs typeface="Mangal" panose="02040503050203030202" pitchFamily="18" charset="0"/>
              </a:rPr>
              <a:t>«Зияткерлік ақпараттық жүйелер» пәнінің мақсат-      міндеттері.</a:t>
            </a:r>
            <a:endParaRPr lang="ru-KZ" sz="4000" b="1" dirty="0">
              <a:solidFill>
                <a:srgbClr val="002060"/>
              </a:solidFill>
              <a:effectLst/>
              <a:latin typeface="Calibri" panose="020F0502020204030204" pitchFamily="34" charset="0"/>
              <a:ea typeface="Calibri" panose="020F0502020204030204" pitchFamily="34" charset="0"/>
              <a:cs typeface="Mangal" panose="02040503050203030202" pitchFamily="18" charset="0"/>
            </a:endParaRPr>
          </a:p>
          <a:p>
            <a:pPr marL="342900" lvl="0" indent="-342900" algn="just">
              <a:lnSpc>
                <a:spcPct val="115000"/>
              </a:lnSpc>
              <a:spcAft>
                <a:spcPts val="1000"/>
              </a:spcAft>
              <a:buSzPts val="1200"/>
              <a:buFont typeface="Times New Roman" panose="02020603050405020304" pitchFamily="18" charset="0"/>
              <a:buAutoNum type="arabicPeriod"/>
            </a:pPr>
            <a:r>
              <a:rPr lang="kk-KZ" sz="4000" b="1" dirty="0">
                <a:solidFill>
                  <a:srgbClr val="002060"/>
                </a:solidFill>
                <a:effectLst/>
                <a:latin typeface="Times New Roman" panose="02020603050405020304" pitchFamily="18" charset="0"/>
                <a:ea typeface="Times New Roman" panose="02020603050405020304" pitchFamily="18" charset="0"/>
                <a:cs typeface="Mangal" panose="02040503050203030202" pitchFamily="18" charset="0"/>
              </a:rPr>
              <a:t>Негізгі ұғымдар мен анықтамалар</a:t>
            </a:r>
            <a:endParaRPr lang="ru-KZ" sz="4000" b="1" dirty="0">
              <a:solidFill>
                <a:srgbClr val="002060"/>
              </a:solidFill>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62387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192315" y="612415"/>
            <a:ext cx="559181" cy="296366"/>
          </a:xfrm>
          <a:custGeom>
            <a:avLst/>
            <a:gdLst/>
            <a:ahLst/>
            <a:cxnLst/>
            <a:rect l="l" t="t" r="r" b="b"/>
            <a:pathLst>
              <a:path w="559181" h="296366">
                <a:moveTo>
                  <a:pt x="0" y="0"/>
                </a:moveTo>
                <a:lnTo>
                  <a:pt x="559182" y="0"/>
                </a:lnTo>
                <a:lnTo>
                  <a:pt x="559182" y="296366"/>
                </a:lnTo>
                <a:lnTo>
                  <a:pt x="0" y="2963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124850" y="935754"/>
            <a:ext cx="6873872" cy="162473"/>
          </a:xfrm>
          <a:custGeom>
            <a:avLst/>
            <a:gdLst/>
            <a:ahLst/>
            <a:cxnLst/>
            <a:rect l="l" t="t" r="r" b="b"/>
            <a:pathLst>
              <a:path w="6873872" h="162473">
                <a:moveTo>
                  <a:pt x="0" y="0"/>
                </a:moveTo>
                <a:lnTo>
                  <a:pt x="6873873" y="0"/>
                </a:lnTo>
                <a:lnTo>
                  <a:pt x="6873873" y="162473"/>
                </a:lnTo>
                <a:lnTo>
                  <a:pt x="0" y="1624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924613">
            <a:off x="-5549998" y="2053549"/>
            <a:ext cx="12287251" cy="10647531"/>
          </a:xfrm>
          <a:custGeom>
            <a:avLst/>
            <a:gdLst/>
            <a:ahLst/>
            <a:cxnLst/>
            <a:rect l="l" t="t" r="r" b="b"/>
            <a:pathLst>
              <a:path w="12287251" h="10647531">
                <a:moveTo>
                  <a:pt x="0" y="0"/>
                </a:moveTo>
                <a:lnTo>
                  <a:pt x="12287251" y="0"/>
                </a:lnTo>
                <a:lnTo>
                  <a:pt x="12287251" y="10647531"/>
                </a:lnTo>
                <a:lnTo>
                  <a:pt x="0" y="10647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9406911" y="1938683"/>
            <a:ext cx="8344586" cy="7353935"/>
          </a:xfrm>
          <a:prstGeom prst="rect">
            <a:avLst/>
          </a:prstGeom>
        </p:spPr>
        <p:txBody>
          <a:bodyPr lIns="0" tIns="0" rIns="0" bIns="0" rtlCol="0" anchor="t">
            <a:spAutoFit/>
          </a:bodyPr>
          <a:lstStyle/>
          <a:p>
            <a:pPr algn="just">
              <a:lnSpc>
                <a:spcPts val="3639"/>
              </a:lnSpc>
            </a:pPr>
            <a:r>
              <a:rPr lang="en-US" sz="2599">
                <a:solidFill>
                  <a:srgbClr val="18072B"/>
                </a:solidFill>
                <a:latin typeface="Kollektif"/>
              </a:rPr>
              <a:t> Зияткерлік ақпараттық жүйелер біздің өміріміздің барлық салаларына енді. Зияткерлік ақпараттық жүйелер (ЗАЖ) — қарапайым ақпараттық жүйелерді дамытудың табиғи нәтижесі, шешім қабылдау үшін ақпаратты дайындау процестерін ғана емес, сонымен бірге алынған ақпараттық жүйелерге негізделген шешімдер нұсқаларын әзірлеу процестерін автоматтандырудың жоғары деңгейі бар жоғары технологиялық технологияларды шоғырландырды. ЗАЖ кәсіпорынның жағдайын диагностикалауға, дағдарысты басқаруға көмек көрсетуге, кәсіпорынның даму стратегиясы мен оның инвестициялық қызметі бойынша оңтайлы шешімдерді таңдауды қамтамасыз етуге қабілетті.</a:t>
            </a:r>
          </a:p>
          <a:p>
            <a:pPr algn="just">
              <a:lnSpc>
                <a:spcPts val="3639"/>
              </a:lnSpc>
            </a:pPr>
            <a:endParaRPr lang="en-US" sz="2599">
              <a:solidFill>
                <a:srgbClr val="18072B"/>
              </a:solidFill>
              <a:latin typeface="Kollektif"/>
            </a:endParaRPr>
          </a:p>
        </p:txBody>
      </p:sp>
      <p:sp>
        <p:nvSpPr>
          <p:cNvPr id="6" name="Freeform 6"/>
          <p:cNvSpPr/>
          <p:nvPr/>
        </p:nvSpPr>
        <p:spPr>
          <a:xfrm>
            <a:off x="583912" y="2043458"/>
            <a:ext cx="8237970" cy="6769854"/>
          </a:xfrm>
          <a:custGeom>
            <a:avLst/>
            <a:gdLst/>
            <a:ahLst/>
            <a:cxnLst/>
            <a:rect l="l" t="t" r="r" b="b"/>
            <a:pathLst>
              <a:path w="8237970" h="6769854">
                <a:moveTo>
                  <a:pt x="0" y="0"/>
                </a:moveTo>
                <a:lnTo>
                  <a:pt x="8237970" y="0"/>
                </a:lnTo>
                <a:lnTo>
                  <a:pt x="8237970" y="6769854"/>
                </a:lnTo>
                <a:lnTo>
                  <a:pt x="0" y="6769854"/>
                </a:lnTo>
                <a:lnTo>
                  <a:pt x="0" y="0"/>
                </a:lnTo>
                <a:close/>
              </a:path>
            </a:pathLst>
          </a:custGeom>
          <a:blipFill>
            <a:blip r:embed="rId8"/>
            <a:stretch>
              <a:fillRect l="-7467" r="-7467"/>
            </a:stretch>
          </a:blipFill>
        </p:spPr>
      </p:sp>
      <p:sp>
        <p:nvSpPr>
          <p:cNvPr id="7" name="Freeform 7"/>
          <p:cNvSpPr/>
          <p:nvPr/>
        </p:nvSpPr>
        <p:spPr>
          <a:xfrm rot="-8100000">
            <a:off x="4065520" y="11042565"/>
            <a:ext cx="9512725" cy="224846"/>
          </a:xfrm>
          <a:custGeom>
            <a:avLst/>
            <a:gdLst/>
            <a:ahLst/>
            <a:cxnLst/>
            <a:rect l="l" t="t" r="r" b="b"/>
            <a:pathLst>
              <a:path w="9512725" h="224846">
                <a:moveTo>
                  <a:pt x="0" y="0"/>
                </a:moveTo>
                <a:lnTo>
                  <a:pt x="9512725" y="0"/>
                </a:lnTo>
                <a:lnTo>
                  <a:pt x="9512725" y="224846"/>
                </a:lnTo>
                <a:lnTo>
                  <a:pt x="0" y="224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rot="-10800000">
            <a:off x="10571904" y="1028700"/>
            <a:ext cx="5883071" cy="139054"/>
          </a:xfrm>
          <a:custGeom>
            <a:avLst/>
            <a:gdLst/>
            <a:ahLst/>
            <a:cxnLst/>
            <a:rect l="l" t="t" r="r" b="b"/>
            <a:pathLst>
              <a:path w="5883071" h="139054">
                <a:moveTo>
                  <a:pt x="0" y="0"/>
                </a:moveTo>
                <a:lnTo>
                  <a:pt x="5883072" y="0"/>
                </a:lnTo>
                <a:lnTo>
                  <a:pt x="5883072" y="139054"/>
                </a:lnTo>
                <a:lnTo>
                  <a:pt x="0" y="1390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8100000">
            <a:off x="5314326" y="11400541"/>
            <a:ext cx="9512725" cy="224846"/>
          </a:xfrm>
          <a:custGeom>
            <a:avLst/>
            <a:gdLst/>
            <a:ahLst/>
            <a:cxnLst/>
            <a:rect l="l" t="t" r="r" b="b"/>
            <a:pathLst>
              <a:path w="9512725" h="224846">
                <a:moveTo>
                  <a:pt x="0" y="0"/>
                </a:moveTo>
                <a:lnTo>
                  <a:pt x="9512725" y="0"/>
                </a:lnTo>
                <a:lnTo>
                  <a:pt x="9512725" y="224847"/>
                </a:lnTo>
                <a:lnTo>
                  <a:pt x="0" y="2248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728464" y="-133975"/>
            <a:ext cx="1207396" cy="746390"/>
          </a:xfrm>
          <a:custGeom>
            <a:avLst/>
            <a:gdLst/>
            <a:ahLst/>
            <a:cxnLst/>
            <a:rect l="l" t="t" r="r" b="b"/>
            <a:pathLst>
              <a:path w="1207396" h="746390">
                <a:moveTo>
                  <a:pt x="0" y="0"/>
                </a:moveTo>
                <a:lnTo>
                  <a:pt x="1207396" y="0"/>
                </a:lnTo>
                <a:lnTo>
                  <a:pt x="1207396" y="746390"/>
                </a:lnTo>
                <a:lnTo>
                  <a:pt x="0" y="746390"/>
                </a:lnTo>
                <a:lnTo>
                  <a:pt x="0" y="0"/>
                </a:lnTo>
                <a:close/>
              </a:path>
            </a:pathLst>
          </a:custGeom>
          <a:blipFill>
            <a:blip r:embed="rId9"/>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Tm="45760"/>
    </mc:Choice>
    <mc:Fallback xmlns="">
      <p:transition spd="slow" advTm="4576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8072B"/>
        </a:solidFill>
        <a:effectLst/>
      </p:bgPr>
    </p:bg>
    <p:spTree>
      <p:nvGrpSpPr>
        <p:cNvPr id="1" name=""/>
        <p:cNvGrpSpPr/>
        <p:nvPr/>
      </p:nvGrpSpPr>
      <p:grpSpPr>
        <a:xfrm>
          <a:off x="0" y="0"/>
          <a:ext cx="0" cy="0"/>
          <a:chOff x="0" y="0"/>
          <a:chExt cx="0" cy="0"/>
        </a:xfrm>
      </p:grpSpPr>
      <p:grpSp>
        <p:nvGrpSpPr>
          <p:cNvPr id="2" name="Group 2"/>
          <p:cNvGrpSpPr/>
          <p:nvPr/>
        </p:nvGrpSpPr>
        <p:grpSpPr>
          <a:xfrm>
            <a:off x="-1058536" y="2904252"/>
            <a:ext cx="20943650" cy="5169447"/>
            <a:chOff x="0" y="0"/>
            <a:chExt cx="5516023" cy="1361500"/>
          </a:xfrm>
        </p:grpSpPr>
        <p:sp>
          <p:nvSpPr>
            <p:cNvPr id="3" name="Freeform 3"/>
            <p:cNvSpPr/>
            <p:nvPr/>
          </p:nvSpPr>
          <p:spPr>
            <a:xfrm>
              <a:off x="0" y="0"/>
              <a:ext cx="5516023" cy="1361500"/>
            </a:xfrm>
            <a:custGeom>
              <a:avLst/>
              <a:gdLst/>
              <a:ahLst/>
              <a:cxnLst/>
              <a:rect l="l" t="t" r="r" b="b"/>
              <a:pathLst>
                <a:path w="5516023" h="1361500">
                  <a:moveTo>
                    <a:pt x="0" y="0"/>
                  </a:moveTo>
                  <a:lnTo>
                    <a:pt x="5516023" y="0"/>
                  </a:lnTo>
                  <a:lnTo>
                    <a:pt x="5516023" y="1361500"/>
                  </a:lnTo>
                  <a:lnTo>
                    <a:pt x="0" y="1361500"/>
                  </a:lnTo>
                  <a:close/>
                </a:path>
              </a:pathLst>
            </a:custGeom>
            <a:solidFill>
              <a:srgbClr val="FFFFFF"/>
            </a:solidFill>
          </p:spPr>
        </p:sp>
        <p:sp>
          <p:nvSpPr>
            <p:cNvPr id="4" name="TextBox 4"/>
            <p:cNvSpPr txBox="1"/>
            <p:nvPr/>
          </p:nvSpPr>
          <p:spPr>
            <a:xfrm>
              <a:off x="0" y="-47625"/>
              <a:ext cx="5516023" cy="1409125"/>
            </a:xfrm>
            <a:prstGeom prst="rect">
              <a:avLst/>
            </a:prstGeom>
          </p:spPr>
          <p:txBody>
            <a:bodyPr lIns="50800" tIns="50800" rIns="50800" bIns="50800" rtlCol="0" anchor="ctr"/>
            <a:lstStyle/>
            <a:p>
              <a:pPr algn="ctr">
                <a:lnSpc>
                  <a:spcPts val="2940"/>
                </a:lnSpc>
              </a:pPr>
              <a:endParaRPr/>
            </a:p>
          </p:txBody>
        </p:sp>
      </p:grpSp>
      <p:sp>
        <p:nvSpPr>
          <p:cNvPr id="5" name="Freeform 5"/>
          <p:cNvSpPr/>
          <p:nvPr/>
        </p:nvSpPr>
        <p:spPr>
          <a:xfrm>
            <a:off x="9223060" y="1268486"/>
            <a:ext cx="7658220" cy="7658220"/>
          </a:xfrm>
          <a:custGeom>
            <a:avLst/>
            <a:gdLst/>
            <a:ahLst/>
            <a:cxnLst/>
            <a:rect l="l" t="t" r="r" b="b"/>
            <a:pathLst>
              <a:path w="7658220" h="7658220">
                <a:moveTo>
                  <a:pt x="0" y="0"/>
                </a:moveTo>
                <a:lnTo>
                  <a:pt x="7658220" y="0"/>
                </a:lnTo>
                <a:lnTo>
                  <a:pt x="7658220" y="7658219"/>
                </a:lnTo>
                <a:lnTo>
                  <a:pt x="0" y="76582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2685487" y="3315211"/>
            <a:ext cx="6148437" cy="981075"/>
          </a:xfrm>
          <a:prstGeom prst="rect">
            <a:avLst/>
          </a:prstGeom>
        </p:spPr>
        <p:txBody>
          <a:bodyPr lIns="0" tIns="0" rIns="0" bIns="0" rtlCol="0" anchor="t">
            <a:spAutoFit/>
          </a:bodyPr>
          <a:lstStyle/>
          <a:p>
            <a:pPr marL="0" lvl="0" indent="0" algn="l">
              <a:lnSpc>
                <a:spcPts val="7679"/>
              </a:lnSpc>
              <a:spcBef>
                <a:spcPct val="0"/>
              </a:spcBef>
            </a:pPr>
            <a:r>
              <a:rPr lang="en-US" sz="6399">
                <a:solidFill>
                  <a:srgbClr val="28094B"/>
                </a:solidFill>
                <a:latin typeface="Roboto Bold"/>
              </a:rPr>
              <a:t>ЗАЖ пәні</a:t>
            </a:r>
          </a:p>
        </p:txBody>
      </p:sp>
      <p:sp>
        <p:nvSpPr>
          <p:cNvPr id="7" name="TextBox 7"/>
          <p:cNvSpPr txBox="1"/>
          <p:nvPr/>
        </p:nvSpPr>
        <p:spPr>
          <a:xfrm>
            <a:off x="1308309" y="4731130"/>
            <a:ext cx="6547778" cy="2024380"/>
          </a:xfrm>
          <a:prstGeom prst="rect">
            <a:avLst/>
          </a:prstGeom>
        </p:spPr>
        <p:txBody>
          <a:bodyPr lIns="0" tIns="0" rIns="0" bIns="0" rtlCol="0" anchor="t">
            <a:spAutoFit/>
          </a:bodyPr>
          <a:lstStyle/>
          <a:p>
            <a:pPr marL="0" lvl="0" indent="0" algn="just">
              <a:lnSpc>
                <a:spcPts val="3919"/>
              </a:lnSpc>
              <a:spcBef>
                <a:spcPct val="0"/>
              </a:spcBef>
            </a:pPr>
            <a:r>
              <a:rPr lang="en-US" sz="2799">
                <a:solidFill>
                  <a:srgbClr val="28094B"/>
                </a:solidFill>
                <a:latin typeface="Kollektif"/>
              </a:rPr>
              <a:t>деректер базасын жобалау кезінде терең теориялық мәлімет пен тәжірибе беру </a:t>
            </a:r>
            <a:r>
              <a:rPr lang="en-US" sz="2799">
                <a:solidFill>
                  <a:srgbClr val="28094B"/>
                </a:solidFill>
                <a:latin typeface="Kollektif Bold"/>
              </a:rPr>
              <a:t>мақсатын</a:t>
            </a:r>
            <a:r>
              <a:rPr lang="en-US" sz="2799">
                <a:solidFill>
                  <a:srgbClr val="28094B"/>
                </a:solidFill>
                <a:latin typeface="Kollektif"/>
              </a:rPr>
              <a:t> алға қояды. </a:t>
            </a:r>
          </a:p>
        </p:txBody>
      </p:sp>
      <p:sp>
        <p:nvSpPr>
          <p:cNvPr id="8" name="Freeform 8"/>
          <p:cNvSpPr/>
          <p:nvPr/>
        </p:nvSpPr>
        <p:spPr>
          <a:xfrm>
            <a:off x="17192315" y="612415"/>
            <a:ext cx="559181" cy="296366"/>
          </a:xfrm>
          <a:custGeom>
            <a:avLst/>
            <a:gdLst/>
            <a:ahLst/>
            <a:cxnLst/>
            <a:rect l="l" t="t" r="r" b="b"/>
            <a:pathLst>
              <a:path w="559181" h="296366">
                <a:moveTo>
                  <a:pt x="0" y="0"/>
                </a:moveTo>
                <a:lnTo>
                  <a:pt x="559182" y="0"/>
                </a:lnTo>
                <a:lnTo>
                  <a:pt x="559182" y="296366"/>
                </a:lnTo>
                <a:lnTo>
                  <a:pt x="0" y="2963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2843309" y="1268486"/>
            <a:ext cx="6873872" cy="162473"/>
          </a:xfrm>
          <a:custGeom>
            <a:avLst/>
            <a:gdLst/>
            <a:ahLst/>
            <a:cxnLst/>
            <a:rect l="l" t="t" r="r" b="b"/>
            <a:pathLst>
              <a:path w="6873872" h="162473">
                <a:moveTo>
                  <a:pt x="0" y="0"/>
                </a:moveTo>
                <a:lnTo>
                  <a:pt x="6873873" y="0"/>
                </a:lnTo>
                <a:lnTo>
                  <a:pt x="6873873" y="162473"/>
                </a:lnTo>
                <a:lnTo>
                  <a:pt x="0" y="1624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0" name="Group 10"/>
          <p:cNvGrpSpPr/>
          <p:nvPr/>
        </p:nvGrpSpPr>
        <p:grpSpPr>
          <a:xfrm>
            <a:off x="9990074" y="2012462"/>
            <a:ext cx="6170292" cy="6170267"/>
            <a:chOff x="0" y="0"/>
            <a:chExt cx="6350000" cy="6349975"/>
          </a:xfrm>
        </p:grpSpPr>
        <p:sp>
          <p:nvSpPr>
            <p:cNvPr id="11" name="Freeform 1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l="-24999" r="-24999"/>
              </a:stretch>
            </a:blipFill>
          </p:spPr>
        </p:sp>
      </p:grpSp>
      <p:sp>
        <p:nvSpPr>
          <p:cNvPr id="12" name="Freeform 12"/>
          <p:cNvSpPr/>
          <p:nvPr/>
        </p:nvSpPr>
        <p:spPr>
          <a:xfrm>
            <a:off x="593627" y="160327"/>
            <a:ext cx="1109592" cy="600271"/>
          </a:xfrm>
          <a:custGeom>
            <a:avLst/>
            <a:gdLst/>
            <a:ahLst/>
            <a:cxnLst/>
            <a:rect l="l" t="t" r="r" b="b"/>
            <a:pathLst>
              <a:path w="1109592" h="600271">
                <a:moveTo>
                  <a:pt x="0" y="0"/>
                </a:moveTo>
                <a:lnTo>
                  <a:pt x="1109592" y="0"/>
                </a:lnTo>
                <a:lnTo>
                  <a:pt x="1109592" y="600271"/>
                </a:lnTo>
                <a:lnTo>
                  <a:pt x="0" y="600271"/>
                </a:lnTo>
                <a:lnTo>
                  <a:pt x="0" y="0"/>
                </a:lnTo>
                <a:close/>
              </a:path>
            </a:pathLst>
          </a:custGeom>
          <a:blipFill>
            <a:blip r:embed="rId9"/>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Tm="14084"/>
    </mc:Choice>
    <mc:Fallback xmlns="">
      <p:transition spd="slow" advTm="1408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V="1">
            <a:off x="-8358948" y="8142690"/>
            <a:ext cx="14581663" cy="18113867"/>
          </a:xfrm>
          <a:custGeom>
            <a:avLst/>
            <a:gdLst/>
            <a:ahLst/>
            <a:cxnLst/>
            <a:rect l="l" t="t" r="r" b="b"/>
            <a:pathLst>
              <a:path w="14581663" h="18113867">
                <a:moveTo>
                  <a:pt x="0" y="18113867"/>
                </a:moveTo>
                <a:lnTo>
                  <a:pt x="14581663" y="18113867"/>
                </a:lnTo>
                <a:lnTo>
                  <a:pt x="14581663" y="0"/>
                </a:lnTo>
                <a:lnTo>
                  <a:pt x="0" y="0"/>
                </a:lnTo>
                <a:lnTo>
                  <a:pt x="0" y="1811386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585502" y="3094803"/>
            <a:ext cx="707832" cy="707832"/>
          </a:xfrm>
          <a:custGeom>
            <a:avLst/>
            <a:gdLst/>
            <a:ahLst/>
            <a:cxnLst/>
            <a:rect l="l" t="t" r="r" b="b"/>
            <a:pathLst>
              <a:path w="707832" h="707832">
                <a:moveTo>
                  <a:pt x="0" y="0"/>
                </a:moveTo>
                <a:lnTo>
                  <a:pt x="707833" y="0"/>
                </a:lnTo>
                <a:lnTo>
                  <a:pt x="707833" y="707833"/>
                </a:lnTo>
                <a:lnTo>
                  <a:pt x="0" y="707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2596389" y="3254622"/>
            <a:ext cx="696946" cy="364920"/>
          </a:xfrm>
          <a:prstGeom prst="rect">
            <a:avLst/>
          </a:prstGeom>
        </p:spPr>
        <p:txBody>
          <a:bodyPr lIns="0" tIns="0" rIns="0" bIns="0" rtlCol="0" anchor="t">
            <a:spAutoFit/>
          </a:bodyPr>
          <a:lstStyle/>
          <a:p>
            <a:pPr algn="ctr">
              <a:lnSpc>
                <a:spcPts val="2986"/>
              </a:lnSpc>
              <a:spcBef>
                <a:spcPct val="0"/>
              </a:spcBef>
            </a:pPr>
            <a:r>
              <a:rPr lang="en-US" sz="2133">
                <a:solidFill>
                  <a:srgbClr val="FFFFFF"/>
                </a:solidFill>
                <a:latin typeface="Roboto Bold"/>
              </a:rPr>
              <a:t>01</a:t>
            </a:r>
          </a:p>
        </p:txBody>
      </p:sp>
      <p:sp>
        <p:nvSpPr>
          <p:cNvPr id="5" name="TextBox 5"/>
          <p:cNvSpPr txBox="1"/>
          <p:nvPr/>
        </p:nvSpPr>
        <p:spPr>
          <a:xfrm>
            <a:off x="3645760" y="3149496"/>
            <a:ext cx="4339356" cy="523279"/>
          </a:xfrm>
          <a:prstGeom prst="rect">
            <a:avLst/>
          </a:prstGeom>
        </p:spPr>
        <p:txBody>
          <a:bodyPr lIns="0" tIns="0" rIns="0" bIns="0" rtlCol="0" anchor="t">
            <a:spAutoFit/>
          </a:bodyPr>
          <a:lstStyle/>
          <a:p>
            <a:pPr algn="l">
              <a:lnSpc>
                <a:spcPts val="4232"/>
              </a:lnSpc>
              <a:spcBef>
                <a:spcPct val="0"/>
              </a:spcBef>
            </a:pPr>
            <a:r>
              <a:rPr lang="en-US" sz="3023">
                <a:solidFill>
                  <a:srgbClr val="FF00F4"/>
                </a:solidFill>
                <a:latin typeface="Roboto Bold"/>
              </a:rPr>
              <a:t>Түсінік алуы керек: </a:t>
            </a:r>
          </a:p>
        </p:txBody>
      </p:sp>
      <p:sp>
        <p:nvSpPr>
          <p:cNvPr id="6" name="Freeform 6"/>
          <p:cNvSpPr/>
          <p:nvPr/>
        </p:nvSpPr>
        <p:spPr>
          <a:xfrm flipV="1">
            <a:off x="10345138" y="-16845381"/>
            <a:ext cx="14581663" cy="18113867"/>
          </a:xfrm>
          <a:custGeom>
            <a:avLst/>
            <a:gdLst/>
            <a:ahLst/>
            <a:cxnLst/>
            <a:rect l="l" t="t" r="r" b="b"/>
            <a:pathLst>
              <a:path w="14581663" h="18113867">
                <a:moveTo>
                  <a:pt x="0" y="18113867"/>
                </a:moveTo>
                <a:lnTo>
                  <a:pt x="14581663" y="18113867"/>
                </a:lnTo>
                <a:lnTo>
                  <a:pt x="14581663" y="0"/>
                </a:lnTo>
                <a:lnTo>
                  <a:pt x="0" y="0"/>
                </a:lnTo>
                <a:lnTo>
                  <a:pt x="0" y="18113867"/>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3136076" y="726109"/>
            <a:ext cx="11442900" cy="1400175"/>
          </a:xfrm>
          <a:prstGeom prst="rect">
            <a:avLst/>
          </a:prstGeom>
        </p:spPr>
        <p:txBody>
          <a:bodyPr lIns="0" tIns="0" rIns="0" bIns="0" rtlCol="0" anchor="t">
            <a:spAutoFit/>
          </a:bodyPr>
          <a:lstStyle/>
          <a:p>
            <a:pPr algn="ctr">
              <a:lnSpc>
                <a:spcPts val="5520"/>
              </a:lnSpc>
            </a:pPr>
            <a:r>
              <a:rPr lang="en-US" sz="4600">
                <a:solidFill>
                  <a:srgbClr val="000B5D"/>
                </a:solidFill>
                <a:latin typeface="Roboto Bold"/>
              </a:rPr>
              <a:t> Пән міндеттері </a:t>
            </a:r>
          </a:p>
          <a:p>
            <a:pPr algn="ctr">
              <a:lnSpc>
                <a:spcPts val="5520"/>
              </a:lnSpc>
            </a:pPr>
            <a:endParaRPr lang="en-US" sz="4600">
              <a:solidFill>
                <a:srgbClr val="000B5D"/>
              </a:solidFill>
              <a:latin typeface="Roboto Bold"/>
            </a:endParaRPr>
          </a:p>
        </p:txBody>
      </p:sp>
      <p:sp>
        <p:nvSpPr>
          <p:cNvPr id="8" name="Freeform 8"/>
          <p:cNvSpPr/>
          <p:nvPr/>
        </p:nvSpPr>
        <p:spPr>
          <a:xfrm>
            <a:off x="17192315" y="612415"/>
            <a:ext cx="559181" cy="296366"/>
          </a:xfrm>
          <a:custGeom>
            <a:avLst/>
            <a:gdLst/>
            <a:ahLst/>
            <a:cxnLst/>
            <a:rect l="l" t="t" r="r" b="b"/>
            <a:pathLst>
              <a:path w="559181" h="296366">
                <a:moveTo>
                  <a:pt x="0" y="0"/>
                </a:moveTo>
                <a:lnTo>
                  <a:pt x="559182" y="0"/>
                </a:lnTo>
                <a:lnTo>
                  <a:pt x="559182" y="296366"/>
                </a:lnTo>
                <a:lnTo>
                  <a:pt x="0" y="296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2843309" y="1268486"/>
            <a:ext cx="6873872" cy="162473"/>
          </a:xfrm>
          <a:custGeom>
            <a:avLst/>
            <a:gdLst/>
            <a:ahLst/>
            <a:cxnLst/>
            <a:rect l="l" t="t" r="r" b="b"/>
            <a:pathLst>
              <a:path w="6873872" h="162473">
                <a:moveTo>
                  <a:pt x="0" y="0"/>
                </a:moveTo>
                <a:lnTo>
                  <a:pt x="6873873" y="0"/>
                </a:lnTo>
                <a:lnTo>
                  <a:pt x="6873873" y="162473"/>
                </a:lnTo>
                <a:lnTo>
                  <a:pt x="0" y="1624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805775" y="1650034"/>
            <a:ext cx="16386540" cy="1600200"/>
          </a:xfrm>
          <a:prstGeom prst="rect">
            <a:avLst/>
          </a:prstGeom>
        </p:spPr>
        <p:txBody>
          <a:bodyPr lIns="0" tIns="0" rIns="0" bIns="0" rtlCol="0" anchor="t">
            <a:spAutoFit/>
          </a:bodyPr>
          <a:lstStyle/>
          <a:p>
            <a:pPr algn="ctr">
              <a:lnSpc>
                <a:spcPts val="4200"/>
              </a:lnSpc>
            </a:pPr>
            <a:r>
              <a:rPr lang="en-US" sz="3500">
                <a:solidFill>
                  <a:srgbClr val="000B5D"/>
                </a:solidFill>
                <a:latin typeface="Roboto Bold"/>
              </a:rPr>
              <a:t> Осы пәнді оқыту нәтижесінде студенттер: инженерлік білім және Neurocybernetics тұжырымдамасы жайлы білім алады; </a:t>
            </a:r>
          </a:p>
          <a:p>
            <a:pPr algn="ctr">
              <a:lnSpc>
                <a:spcPts val="4080"/>
              </a:lnSpc>
            </a:pPr>
            <a:endParaRPr lang="en-US" sz="3500">
              <a:solidFill>
                <a:srgbClr val="000B5D"/>
              </a:solidFill>
              <a:latin typeface="Roboto Bold"/>
            </a:endParaRPr>
          </a:p>
        </p:txBody>
      </p:sp>
      <p:sp>
        <p:nvSpPr>
          <p:cNvPr id="11" name="TextBox 11"/>
          <p:cNvSpPr txBox="1"/>
          <p:nvPr/>
        </p:nvSpPr>
        <p:spPr>
          <a:xfrm>
            <a:off x="10698872" y="3547568"/>
            <a:ext cx="6855968" cy="2528234"/>
          </a:xfrm>
          <a:prstGeom prst="rect">
            <a:avLst/>
          </a:prstGeom>
        </p:spPr>
        <p:txBody>
          <a:bodyPr lIns="0" tIns="0" rIns="0" bIns="0" rtlCol="0" anchor="t">
            <a:spAutoFit/>
          </a:bodyPr>
          <a:lstStyle/>
          <a:p>
            <a:pPr algn="l">
              <a:lnSpc>
                <a:spcPts val="2923"/>
              </a:lnSpc>
            </a:pPr>
            <a:endParaRPr/>
          </a:p>
          <a:p>
            <a:pPr algn="l">
              <a:lnSpc>
                <a:spcPts val="2923"/>
              </a:lnSpc>
            </a:pPr>
            <a:r>
              <a:rPr lang="en-US" sz="2088">
                <a:solidFill>
                  <a:srgbClr val="000B5D"/>
                </a:solidFill>
                <a:latin typeface="Roboto Bold"/>
              </a:rPr>
              <a:t>- инжиниринг білімі және Neurocybernetics ұғымдар мазмұнын; </a:t>
            </a:r>
          </a:p>
          <a:p>
            <a:pPr algn="l">
              <a:lnSpc>
                <a:spcPts val="2923"/>
              </a:lnSpc>
            </a:pPr>
            <a:r>
              <a:rPr lang="en-US" sz="2088">
                <a:solidFill>
                  <a:srgbClr val="000B5D"/>
                </a:solidFill>
                <a:latin typeface="Roboto Bold"/>
              </a:rPr>
              <a:t>- негізгі нейрондық желі модельдері; </a:t>
            </a:r>
          </a:p>
          <a:p>
            <a:pPr algn="l">
              <a:lnSpc>
                <a:spcPts val="2923"/>
              </a:lnSpc>
            </a:pPr>
            <a:r>
              <a:rPr lang="en-US" sz="2088">
                <a:solidFill>
                  <a:srgbClr val="000B5D"/>
                </a:solidFill>
                <a:latin typeface="Roboto Bold"/>
              </a:rPr>
              <a:t>- оқыту алгоритмдерін ұсыну және өңдеу әдістері, сараптамалық жүйелерді; </a:t>
            </a:r>
          </a:p>
          <a:p>
            <a:pPr algn="l">
              <a:lnSpc>
                <a:spcPts val="2923"/>
              </a:lnSpc>
              <a:spcBef>
                <a:spcPct val="0"/>
              </a:spcBef>
            </a:pPr>
            <a:endParaRPr lang="en-US" sz="2088">
              <a:solidFill>
                <a:srgbClr val="000B5D"/>
              </a:solidFill>
              <a:latin typeface="Roboto Bold"/>
            </a:endParaRPr>
          </a:p>
        </p:txBody>
      </p:sp>
      <p:sp>
        <p:nvSpPr>
          <p:cNvPr id="12" name="Freeform 12"/>
          <p:cNvSpPr/>
          <p:nvPr/>
        </p:nvSpPr>
        <p:spPr>
          <a:xfrm>
            <a:off x="9637306" y="3094803"/>
            <a:ext cx="707832" cy="707832"/>
          </a:xfrm>
          <a:custGeom>
            <a:avLst/>
            <a:gdLst/>
            <a:ahLst/>
            <a:cxnLst/>
            <a:rect l="l" t="t" r="r" b="b"/>
            <a:pathLst>
              <a:path w="707832" h="707832">
                <a:moveTo>
                  <a:pt x="0" y="0"/>
                </a:moveTo>
                <a:lnTo>
                  <a:pt x="707832" y="0"/>
                </a:lnTo>
                <a:lnTo>
                  <a:pt x="707832" y="707833"/>
                </a:lnTo>
                <a:lnTo>
                  <a:pt x="0" y="7078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9648192" y="3254622"/>
            <a:ext cx="696946" cy="364920"/>
          </a:xfrm>
          <a:prstGeom prst="rect">
            <a:avLst/>
          </a:prstGeom>
        </p:spPr>
        <p:txBody>
          <a:bodyPr lIns="0" tIns="0" rIns="0" bIns="0" rtlCol="0" anchor="t">
            <a:spAutoFit/>
          </a:bodyPr>
          <a:lstStyle/>
          <a:p>
            <a:pPr algn="ctr">
              <a:lnSpc>
                <a:spcPts val="2986"/>
              </a:lnSpc>
              <a:spcBef>
                <a:spcPct val="0"/>
              </a:spcBef>
            </a:pPr>
            <a:r>
              <a:rPr lang="en-US" sz="2133">
                <a:solidFill>
                  <a:srgbClr val="FFFFFF"/>
                </a:solidFill>
                <a:latin typeface="Roboto Bold"/>
              </a:rPr>
              <a:t>02</a:t>
            </a:r>
          </a:p>
        </p:txBody>
      </p:sp>
      <p:sp>
        <p:nvSpPr>
          <p:cNvPr id="14" name="TextBox 14"/>
          <p:cNvSpPr txBox="1"/>
          <p:nvPr/>
        </p:nvSpPr>
        <p:spPr>
          <a:xfrm>
            <a:off x="10640972" y="3168148"/>
            <a:ext cx="3516389" cy="523279"/>
          </a:xfrm>
          <a:prstGeom prst="rect">
            <a:avLst/>
          </a:prstGeom>
        </p:spPr>
        <p:txBody>
          <a:bodyPr lIns="0" tIns="0" rIns="0" bIns="0" rtlCol="0" anchor="t">
            <a:spAutoFit/>
          </a:bodyPr>
          <a:lstStyle/>
          <a:p>
            <a:pPr algn="l">
              <a:lnSpc>
                <a:spcPts val="4232"/>
              </a:lnSpc>
              <a:spcBef>
                <a:spcPct val="0"/>
              </a:spcBef>
            </a:pPr>
            <a:r>
              <a:rPr lang="en-US" sz="3023">
                <a:solidFill>
                  <a:srgbClr val="FF00F4"/>
                </a:solidFill>
                <a:latin typeface="Roboto Bold"/>
              </a:rPr>
              <a:t>Білуі керек: </a:t>
            </a:r>
          </a:p>
        </p:txBody>
      </p:sp>
      <p:sp>
        <p:nvSpPr>
          <p:cNvPr id="15" name="TextBox 15"/>
          <p:cNvSpPr txBox="1"/>
          <p:nvPr/>
        </p:nvSpPr>
        <p:spPr>
          <a:xfrm>
            <a:off x="3645760" y="3813623"/>
            <a:ext cx="5153911" cy="2890184"/>
          </a:xfrm>
          <a:prstGeom prst="rect">
            <a:avLst/>
          </a:prstGeom>
        </p:spPr>
        <p:txBody>
          <a:bodyPr lIns="0" tIns="0" rIns="0" bIns="0" rtlCol="0" anchor="t">
            <a:spAutoFit/>
          </a:bodyPr>
          <a:lstStyle/>
          <a:p>
            <a:pPr algn="l">
              <a:lnSpc>
                <a:spcPts val="2923"/>
              </a:lnSpc>
            </a:pPr>
            <a:r>
              <a:rPr lang="en-US" sz="2088" dirty="0">
                <a:solidFill>
                  <a:srgbClr val="000B5D"/>
                </a:solidFill>
                <a:latin typeface="Roboto Bold"/>
              </a:rPr>
              <a:t>- негізгі </a:t>
            </a:r>
            <a:r>
              <a:rPr lang="en-US" sz="2088" dirty="0" err="1">
                <a:solidFill>
                  <a:srgbClr val="000B5D"/>
                </a:solidFill>
                <a:latin typeface="Roboto Bold"/>
              </a:rPr>
              <a:t>нейрондық</a:t>
            </a:r>
            <a:r>
              <a:rPr lang="en-US" sz="2088" dirty="0">
                <a:solidFill>
                  <a:srgbClr val="000B5D"/>
                </a:solidFill>
                <a:latin typeface="Roboto Bold"/>
              </a:rPr>
              <a:t> </a:t>
            </a:r>
            <a:r>
              <a:rPr lang="en-US" sz="2088" dirty="0" err="1">
                <a:solidFill>
                  <a:srgbClr val="000B5D"/>
                </a:solidFill>
                <a:latin typeface="Roboto Bold"/>
              </a:rPr>
              <a:t>желі</a:t>
            </a:r>
            <a:r>
              <a:rPr lang="en-US" sz="2088" dirty="0">
                <a:solidFill>
                  <a:srgbClr val="000B5D"/>
                </a:solidFill>
                <a:latin typeface="Roboto Bold"/>
              </a:rPr>
              <a:t> </a:t>
            </a:r>
            <a:r>
              <a:rPr lang="en-US" sz="2088" dirty="0" err="1">
                <a:solidFill>
                  <a:srgbClr val="000B5D"/>
                </a:solidFill>
                <a:latin typeface="Roboto Bold"/>
              </a:rPr>
              <a:t>модельдері</a:t>
            </a:r>
            <a:r>
              <a:rPr lang="en-US" sz="2088" dirty="0">
                <a:solidFill>
                  <a:srgbClr val="000B5D"/>
                </a:solidFill>
                <a:latin typeface="Roboto Bold"/>
              </a:rPr>
              <a:t>; </a:t>
            </a:r>
          </a:p>
          <a:p>
            <a:pPr algn="l">
              <a:lnSpc>
                <a:spcPts val="2923"/>
              </a:lnSpc>
            </a:pPr>
            <a:r>
              <a:rPr lang="en-US" sz="2088" dirty="0">
                <a:solidFill>
                  <a:srgbClr val="000B5D"/>
                </a:solidFill>
                <a:latin typeface="Roboto Bold"/>
              </a:rPr>
              <a:t>- оқыту </a:t>
            </a:r>
            <a:r>
              <a:rPr lang="en-US" sz="2088" dirty="0" err="1">
                <a:solidFill>
                  <a:srgbClr val="000B5D"/>
                </a:solidFill>
                <a:latin typeface="Roboto Bold"/>
              </a:rPr>
              <a:t>алгоритмдерін</a:t>
            </a:r>
            <a:r>
              <a:rPr lang="en-US" sz="2088" dirty="0">
                <a:solidFill>
                  <a:srgbClr val="000B5D"/>
                </a:solidFill>
                <a:latin typeface="Roboto Bold"/>
              </a:rPr>
              <a:t> </a:t>
            </a:r>
            <a:r>
              <a:rPr lang="en-US" sz="2088" dirty="0" err="1">
                <a:solidFill>
                  <a:srgbClr val="000B5D"/>
                </a:solidFill>
                <a:latin typeface="Roboto Bold"/>
              </a:rPr>
              <a:t>ұсыну</a:t>
            </a:r>
            <a:r>
              <a:rPr lang="en-US" sz="2088" dirty="0">
                <a:solidFill>
                  <a:srgbClr val="000B5D"/>
                </a:solidFill>
                <a:latin typeface="Roboto Bold"/>
              </a:rPr>
              <a:t> және </a:t>
            </a:r>
            <a:r>
              <a:rPr lang="en-US" sz="2088" dirty="0" err="1">
                <a:solidFill>
                  <a:srgbClr val="000B5D"/>
                </a:solidFill>
                <a:latin typeface="Roboto Bold"/>
              </a:rPr>
              <a:t>өңдеу</a:t>
            </a:r>
            <a:r>
              <a:rPr lang="en-US" sz="2088" dirty="0">
                <a:solidFill>
                  <a:srgbClr val="000B5D"/>
                </a:solidFill>
                <a:latin typeface="Roboto Bold"/>
              </a:rPr>
              <a:t> әдістері; </a:t>
            </a:r>
          </a:p>
          <a:p>
            <a:pPr algn="l">
              <a:lnSpc>
                <a:spcPts val="2923"/>
              </a:lnSpc>
            </a:pPr>
            <a:r>
              <a:rPr lang="en-US" sz="2088" dirty="0">
                <a:solidFill>
                  <a:srgbClr val="000B5D"/>
                </a:solidFill>
                <a:latin typeface="Roboto Bold"/>
              </a:rPr>
              <a:t>- </a:t>
            </a:r>
            <a:r>
              <a:rPr lang="en-US" sz="2088" dirty="0" err="1">
                <a:solidFill>
                  <a:srgbClr val="000B5D"/>
                </a:solidFill>
                <a:latin typeface="Roboto Bold"/>
              </a:rPr>
              <a:t>сараптамалық</a:t>
            </a:r>
            <a:r>
              <a:rPr lang="en-US" sz="2088" dirty="0">
                <a:solidFill>
                  <a:srgbClr val="000B5D"/>
                </a:solidFill>
                <a:latin typeface="Roboto Bold"/>
              </a:rPr>
              <a:t> </a:t>
            </a:r>
            <a:r>
              <a:rPr lang="en-US" sz="2088" dirty="0" err="1">
                <a:solidFill>
                  <a:srgbClr val="000B5D"/>
                </a:solidFill>
                <a:latin typeface="Roboto Bold"/>
              </a:rPr>
              <a:t>жүйелерді</a:t>
            </a:r>
            <a:r>
              <a:rPr lang="en-US" sz="2088" dirty="0">
                <a:solidFill>
                  <a:srgbClr val="000B5D"/>
                </a:solidFill>
                <a:latin typeface="Roboto Bold"/>
              </a:rPr>
              <a:t> және олардың </a:t>
            </a:r>
            <a:r>
              <a:rPr lang="en-US" sz="2088" dirty="0" err="1">
                <a:solidFill>
                  <a:srgbClr val="000B5D"/>
                </a:solidFill>
                <a:latin typeface="Roboto Bold"/>
              </a:rPr>
              <a:t>архитектуралық</a:t>
            </a:r>
            <a:r>
              <a:rPr lang="en-US" sz="2088" dirty="0">
                <a:solidFill>
                  <a:srgbClr val="000B5D"/>
                </a:solidFill>
                <a:latin typeface="Roboto Bold"/>
              </a:rPr>
              <a:t> </a:t>
            </a:r>
            <a:r>
              <a:rPr lang="en-US" sz="2088" dirty="0" err="1">
                <a:solidFill>
                  <a:srgbClr val="000B5D"/>
                </a:solidFill>
                <a:latin typeface="Roboto Bold"/>
              </a:rPr>
              <a:t>ерекшеліктерінің</a:t>
            </a:r>
            <a:r>
              <a:rPr lang="en-US" sz="2088" dirty="0">
                <a:solidFill>
                  <a:srgbClr val="000B5D"/>
                </a:solidFill>
                <a:latin typeface="Roboto Bold"/>
              </a:rPr>
              <a:t> </a:t>
            </a:r>
            <a:r>
              <a:rPr lang="en-US" sz="2088" dirty="0" err="1">
                <a:solidFill>
                  <a:srgbClr val="000B5D"/>
                </a:solidFill>
                <a:latin typeface="Roboto Bold"/>
              </a:rPr>
              <a:t>құрылымын</a:t>
            </a:r>
            <a:r>
              <a:rPr lang="en-US" sz="2088" dirty="0">
                <a:solidFill>
                  <a:srgbClr val="000B5D"/>
                </a:solidFill>
                <a:latin typeface="Roboto Bold"/>
              </a:rPr>
              <a:t> </a:t>
            </a:r>
            <a:r>
              <a:rPr lang="en-US" sz="2088" dirty="0" err="1">
                <a:solidFill>
                  <a:srgbClr val="000B5D"/>
                </a:solidFill>
                <a:latin typeface="Roboto Bold"/>
              </a:rPr>
              <a:t>білуі</a:t>
            </a:r>
            <a:r>
              <a:rPr lang="en-US" sz="2088" dirty="0">
                <a:solidFill>
                  <a:srgbClr val="000B5D"/>
                </a:solidFill>
                <a:latin typeface="Roboto Bold"/>
              </a:rPr>
              <a:t> тиіс; </a:t>
            </a:r>
          </a:p>
          <a:p>
            <a:pPr algn="l">
              <a:lnSpc>
                <a:spcPts val="2923"/>
              </a:lnSpc>
              <a:spcBef>
                <a:spcPct val="0"/>
              </a:spcBef>
            </a:pPr>
            <a:endParaRPr lang="en-US" sz="2088" dirty="0">
              <a:solidFill>
                <a:srgbClr val="000B5D"/>
              </a:solidFill>
              <a:latin typeface="Roboto Bold"/>
            </a:endParaRPr>
          </a:p>
        </p:txBody>
      </p:sp>
      <p:sp>
        <p:nvSpPr>
          <p:cNvPr id="16" name="TextBox 16"/>
          <p:cNvSpPr txBox="1"/>
          <p:nvPr/>
        </p:nvSpPr>
        <p:spPr>
          <a:xfrm>
            <a:off x="3645760" y="6581186"/>
            <a:ext cx="3951152" cy="1056679"/>
          </a:xfrm>
          <a:prstGeom prst="rect">
            <a:avLst/>
          </a:prstGeom>
        </p:spPr>
        <p:txBody>
          <a:bodyPr lIns="0" tIns="0" rIns="0" bIns="0" rtlCol="0" anchor="t">
            <a:spAutoFit/>
          </a:bodyPr>
          <a:lstStyle/>
          <a:p>
            <a:pPr algn="l">
              <a:lnSpc>
                <a:spcPts val="4232"/>
              </a:lnSpc>
            </a:pPr>
            <a:r>
              <a:rPr lang="en-US" sz="3023">
                <a:solidFill>
                  <a:srgbClr val="FF00F4"/>
                </a:solidFill>
                <a:latin typeface="Roboto Bold"/>
              </a:rPr>
              <a:t>Істей алуы керек:</a:t>
            </a:r>
            <a:r>
              <a:rPr lang="en-US" sz="3023">
                <a:solidFill>
                  <a:srgbClr val="FFFFFF"/>
                </a:solidFill>
                <a:latin typeface="Roboto Bold"/>
              </a:rPr>
              <a:t> </a:t>
            </a:r>
          </a:p>
          <a:p>
            <a:pPr algn="l">
              <a:lnSpc>
                <a:spcPts val="4232"/>
              </a:lnSpc>
              <a:spcBef>
                <a:spcPct val="0"/>
              </a:spcBef>
            </a:pPr>
            <a:endParaRPr lang="en-US" sz="3023">
              <a:solidFill>
                <a:srgbClr val="FFFFFF"/>
              </a:solidFill>
              <a:latin typeface="Roboto Bold"/>
            </a:endParaRPr>
          </a:p>
        </p:txBody>
      </p:sp>
      <p:sp>
        <p:nvSpPr>
          <p:cNvPr id="17" name="TextBox 17"/>
          <p:cNvSpPr txBox="1"/>
          <p:nvPr/>
        </p:nvSpPr>
        <p:spPr>
          <a:xfrm>
            <a:off x="3703615" y="7191016"/>
            <a:ext cx="5153911" cy="2166284"/>
          </a:xfrm>
          <a:prstGeom prst="rect">
            <a:avLst/>
          </a:prstGeom>
        </p:spPr>
        <p:txBody>
          <a:bodyPr lIns="0" tIns="0" rIns="0" bIns="0" rtlCol="0" anchor="t">
            <a:spAutoFit/>
          </a:bodyPr>
          <a:lstStyle/>
          <a:p>
            <a:pPr algn="l">
              <a:lnSpc>
                <a:spcPts val="2923"/>
              </a:lnSpc>
            </a:pPr>
            <a:r>
              <a:rPr lang="en-US" sz="2088">
                <a:solidFill>
                  <a:srgbClr val="000B5D"/>
                </a:solidFill>
                <a:latin typeface="Roboto Bold"/>
              </a:rPr>
              <a:t>- әртүрлі әдістермен сарапшылардың білімін ұсыну; </a:t>
            </a:r>
          </a:p>
          <a:p>
            <a:pPr algn="l">
              <a:lnSpc>
                <a:spcPts val="2923"/>
              </a:lnSpc>
            </a:pPr>
            <a:r>
              <a:rPr lang="en-US" sz="2088">
                <a:solidFill>
                  <a:srgbClr val="000B5D"/>
                </a:solidFill>
                <a:latin typeface="Roboto Bold"/>
              </a:rPr>
              <a:t>- білім өкілдігінің түрлі әдістерін зияткерлік жүйелердің әр түрлі шарлау қабілетін;</a:t>
            </a:r>
          </a:p>
          <a:p>
            <a:pPr algn="l">
              <a:lnSpc>
                <a:spcPts val="2923"/>
              </a:lnSpc>
              <a:spcBef>
                <a:spcPct val="0"/>
              </a:spcBef>
            </a:pPr>
            <a:endParaRPr lang="en-US" sz="2088">
              <a:solidFill>
                <a:srgbClr val="000B5D"/>
              </a:solidFill>
              <a:latin typeface="Roboto Bold"/>
            </a:endParaRPr>
          </a:p>
        </p:txBody>
      </p:sp>
      <p:sp>
        <p:nvSpPr>
          <p:cNvPr id="18" name="TextBox 18"/>
          <p:cNvSpPr txBox="1"/>
          <p:nvPr/>
        </p:nvSpPr>
        <p:spPr>
          <a:xfrm>
            <a:off x="10640972" y="6314486"/>
            <a:ext cx="5047980" cy="1590079"/>
          </a:xfrm>
          <a:prstGeom prst="rect">
            <a:avLst/>
          </a:prstGeom>
        </p:spPr>
        <p:txBody>
          <a:bodyPr lIns="0" tIns="0" rIns="0" bIns="0" rtlCol="0" anchor="t">
            <a:spAutoFit/>
          </a:bodyPr>
          <a:lstStyle/>
          <a:p>
            <a:pPr algn="l">
              <a:lnSpc>
                <a:spcPts val="4232"/>
              </a:lnSpc>
            </a:pPr>
            <a:r>
              <a:rPr lang="en-US" sz="3023">
                <a:solidFill>
                  <a:srgbClr val="FF00F4"/>
                </a:solidFill>
                <a:latin typeface="Roboto Bold"/>
              </a:rPr>
              <a:t>Практикалық машықтануы керек: </a:t>
            </a:r>
          </a:p>
          <a:p>
            <a:pPr algn="l">
              <a:lnSpc>
                <a:spcPts val="4232"/>
              </a:lnSpc>
              <a:spcBef>
                <a:spcPct val="0"/>
              </a:spcBef>
            </a:pPr>
            <a:endParaRPr lang="en-US" sz="3023">
              <a:solidFill>
                <a:srgbClr val="FF00F4"/>
              </a:solidFill>
              <a:latin typeface="Roboto Bold"/>
            </a:endParaRPr>
          </a:p>
        </p:txBody>
      </p:sp>
      <p:sp>
        <p:nvSpPr>
          <p:cNvPr id="19" name="TextBox 19"/>
          <p:cNvSpPr txBox="1"/>
          <p:nvPr/>
        </p:nvSpPr>
        <p:spPr>
          <a:xfrm>
            <a:off x="10761916" y="7495027"/>
            <a:ext cx="6792924" cy="2528234"/>
          </a:xfrm>
          <a:prstGeom prst="rect">
            <a:avLst/>
          </a:prstGeom>
        </p:spPr>
        <p:txBody>
          <a:bodyPr lIns="0" tIns="0" rIns="0" bIns="0" rtlCol="0" anchor="t">
            <a:spAutoFit/>
          </a:bodyPr>
          <a:lstStyle/>
          <a:p>
            <a:pPr algn="l">
              <a:lnSpc>
                <a:spcPts val="2923"/>
              </a:lnSpc>
            </a:pPr>
            <a:r>
              <a:rPr lang="en-US" sz="2088">
                <a:solidFill>
                  <a:srgbClr val="000B5D"/>
                </a:solidFill>
                <a:latin typeface="Roboto Bold"/>
              </a:rPr>
              <a:t>- ЗЖ мен олардың компоненттерін жобалауда; </a:t>
            </a:r>
          </a:p>
          <a:p>
            <a:pPr algn="l">
              <a:lnSpc>
                <a:spcPts val="2923"/>
              </a:lnSpc>
            </a:pPr>
            <a:r>
              <a:rPr lang="en-US" sz="2088">
                <a:solidFill>
                  <a:srgbClr val="000B5D"/>
                </a:solidFill>
                <a:latin typeface="Roboto Bold"/>
              </a:rPr>
              <a:t>- зияткерлік жүйелердің типтік компонеттерін; </a:t>
            </a:r>
          </a:p>
          <a:p>
            <a:pPr algn="l">
              <a:lnSpc>
                <a:spcPts val="2923"/>
              </a:lnSpc>
            </a:pPr>
            <a:r>
              <a:rPr lang="en-US" sz="2088">
                <a:solidFill>
                  <a:srgbClr val="000B5D"/>
                </a:solidFill>
                <a:latin typeface="Roboto Bold"/>
              </a:rPr>
              <a:t>- ЗЖ қосымшаларын құру технологиясын; </a:t>
            </a:r>
          </a:p>
          <a:p>
            <a:pPr algn="l">
              <a:lnSpc>
                <a:spcPts val="2923"/>
              </a:lnSpc>
            </a:pPr>
            <a:r>
              <a:rPr lang="en-US" sz="2088">
                <a:solidFill>
                  <a:srgbClr val="000B5D"/>
                </a:solidFill>
                <a:latin typeface="Roboto Bold"/>
              </a:rPr>
              <a:t>- зияткерлік жүйелерді таңдау; </a:t>
            </a:r>
          </a:p>
          <a:p>
            <a:pPr algn="l">
              <a:lnSpc>
                <a:spcPts val="2923"/>
              </a:lnSpc>
            </a:pPr>
            <a:r>
              <a:rPr lang="en-US" sz="2088">
                <a:solidFill>
                  <a:srgbClr val="000B5D"/>
                </a:solidFill>
                <a:latin typeface="Roboto Bold"/>
              </a:rPr>
              <a:t>- зияткерлік жүйелер компонеттерін; </a:t>
            </a:r>
          </a:p>
          <a:p>
            <a:pPr algn="l">
              <a:lnSpc>
                <a:spcPts val="2923"/>
              </a:lnSpc>
            </a:pPr>
            <a:r>
              <a:rPr lang="en-US" sz="2088">
                <a:solidFill>
                  <a:srgbClr val="000B5D"/>
                </a:solidFill>
                <a:latin typeface="Roboto Bold"/>
              </a:rPr>
              <a:t>- ЗЖ бойынша ақпаратты өңдеуді меңгеру.</a:t>
            </a:r>
          </a:p>
          <a:p>
            <a:pPr algn="l">
              <a:lnSpc>
                <a:spcPts val="2923"/>
              </a:lnSpc>
              <a:spcBef>
                <a:spcPct val="0"/>
              </a:spcBef>
            </a:pPr>
            <a:endParaRPr lang="en-US" sz="2088">
              <a:solidFill>
                <a:srgbClr val="000B5D"/>
              </a:solidFill>
              <a:latin typeface="Roboto Bold"/>
            </a:endParaRPr>
          </a:p>
        </p:txBody>
      </p:sp>
      <p:sp>
        <p:nvSpPr>
          <p:cNvPr id="20" name="Freeform 20"/>
          <p:cNvSpPr/>
          <p:nvPr/>
        </p:nvSpPr>
        <p:spPr>
          <a:xfrm>
            <a:off x="2585502" y="6530809"/>
            <a:ext cx="707832" cy="707832"/>
          </a:xfrm>
          <a:custGeom>
            <a:avLst/>
            <a:gdLst/>
            <a:ahLst/>
            <a:cxnLst/>
            <a:rect l="l" t="t" r="r" b="b"/>
            <a:pathLst>
              <a:path w="707832" h="707832">
                <a:moveTo>
                  <a:pt x="0" y="0"/>
                </a:moveTo>
                <a:lnTo>
                  <a:pt x="707833" y="0"/>
                </a:lnTo>
                <a:lnTo>
                  <a:pt x="707833" y="707832"/>
                </a:lnTo>
                <a:lnTo>
                  <a:pt x="0" y="7078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1" name="TextBox 21"/>
          <p:cNvSpPr txBox="1"/>
          <p:nvPr/>
        </p:nvSpPr>
        <p:spPr>
          <a:xfrm>
            <a:off x="2596389" y="6690627"/>
            <a:ext cx="696946" cy="364920"/>
          </a:xfrm>
          <a:prstGeom prst="rect">
            <a:avLst/>
          </a:prstGeom>
        </p:spPr>
        <p:txBody>
          <a:bodyPr lIns="0" tIns="0" rIns="0" bIns="0" rtlCol="0" anchor="t">
            <a:spAutoFit/>
          </a:bodyPr>
          <a:lstStyle/>
          <a:p>
            <a:pPr algn="ctr">
              <a:lnSpc>
                <a:spcPts val="2986"/>
              </a:lnSpc>
              <a:spcBef>
                <a:spcPct val="0"/>
              </a:spcBef>
            </a:pPr>
            <a:r>
              <a:rPr lang="en-US" sz="2133">
                <a:solidFill>
                  <a:srgbClr val="FFFFFF"/>
                </a:solidFill>
                <a:latin typeface="Roboto Bold"/>
              </a:rPr>
              <a:t>03</a:t>
            </a:r>
          </a:p>
        </p:txBody>
      </p:sp>
      <p:sp>
        <p:nvSpPr>
          <p:cNvPr id="22" name="Freeform 22"/>
          <p:cNvSpPr/>
          <p:nvPr/>
        </p:nvSpPr>
        <p:spPr>
          <a:xfrm>
            <a:off x="9648192" y="6530809"/>
            <a:ext cx="707832" cy="707832"/>
          </a:xfrm>
          <a:custGeom>
            <a:avLst/>
            <a:gdLst/>
            <a:ahLst/>
            <a:cxnLst/>
            <a:rect l="l" t="t" r="r" b="b"/>
            <a:pathLst>
              <a:path w="707832" h="707832">
                <a:moveTo>
                  <a:pt x="0" y="0"/>
                </a:moveTo>
                <a:lnTo>
                  <a:pt x="707833" y="0"/>
                </a:lnTo>
                <a:lnTo>
                  <a:pt x="707833" y="707832"/>
                </a:lnTo>
                <a:lnTo>
                  <a:pt x="0" y="7078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TextBox 23"/>
          <p:cNvSpPr txBox="1"/>
          <p:nvPr/>
        </p:nvSpPr>
        <p:spPr>
          <a:xfrm>
            <a:off x="9659078" y="6690627"/>
            <a:ext cx="696946" cy="364920"/>
          </a:xfrm>
          <a:prstGeom prst="rect">
            <a:avLst/>
          </a:prstGeom>
        </p:spPr>
        <p:txBody>
          <a:bodyPr lIns="0" tIns="0" rIns="0" bIns="0" rtlCol="0" anchor="t">
            <a:spAutoFit/>
          </a:bodyPr>
          <a:lstStyle/>
          <a:p>
            <a:pPr algn="ctr">
              <a:lnSpc>
                <a:spcPts val="2986"/>
              </a:lnSpc>
              <a:spcBef>
                <a:spcPct val="0"/>
              </a:spcBef>
            </a:pPr>
            <a:r>
              <a:rPr lang="en-US" sz="2133">
                <a:solidFill>
                  <a:srgbClr val="FFFFFF"/>
                </a:solidFill>
                <a:latin typeface="Roboto Bold"/>
              </a:rPr>
              <a:t>04</a:t>
            </a:r>
          </a:p>
        </p:txBody>
      </p:sp>
      <p:sp>
        <p:nvSpPr>
          <p:cNvPr id="24" name="Freeform 24"/>
          <p:cNvSpPr/>
          <p:nvPr/>
        </p:nvSpPr>
        <p:spPr>
          <a:xfrm>
            <a:off x="593628" y="160326"/>
            <a:ext cx="1109592" cy="600271"/>
          </a:xfrm>
          <a:custGeom>
            <a:avLst/>
            <a:gdLst/>
            <a:ahLst/>
            <a:cxnLst/>
            <a:rect l="l" t="t" r="r" b="b"/>
            <a:pathLst>
              <a:path w="1109592" h="600271">
                <a:moveTo>
                  <a:pt x="0" y="0"/>
                </a:moveTo>
                <a:lnTo>
                  <a:pt x="1109592" y="0"/>
                </a:lnTo>
                <a:lnTo>
                  <a:pt x="1109592" y="600272"/>
                </a:lnTo>
                <a:lnTo>
                  <a:pt x="0" y="600272"/>
                </a:lnTo>
                <a:lnTo>
                  <a:pt x="0" y="0"/>
                </a:lnTo>
                <a:close/>
              </a:path>
            </a:pathLst>
          </a:custGeom>
          <a:blipFill>
            <a:blip r:embed="rId10"/>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2000" advTm="145635"/>
    </mc:Choice>
    <mc:Fallback xmlns="">
      <p:transition spd="slow" advTm="14563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63582" y="2462498"/>
            <a:ext cx="19874105" cy="3347202"/>
            <a:chOff x="0" y="0"/>
            <a:chExt cx="5439065" cy="916049"/>
          </a:xfrm>
        </p:grpSpPr>
        <p:sp>
          <p:nvSpPr>
            <p:cNvPr id="3" name="Freeform 3"/>
            <p:cNvSpPr/>
            <p:nvPr/>
          </p:nvSpPr>
          <p:spPr>
            <a:xfrm>
              <a:off x="0" y="0"/>
              <a:ext cx="5439065" cy="916049"/>
            </a:xfrm>
            <a:custGeom>
              <a:avLst/>
              <a:gdLst/>
              <a:ahLst/>
              <a:cxnLst/>
              <a:rect l="l" t="t" r="r" b="b"/>
              <a:pathLst>
                <a:path w="5439065" h="916049">
                  <a:moveTo>
                    <a:pt x="0" y="0"/>
                  </a:moveTo>
                  <a:lnTo>
                    <a:pt x="5439065" y="0"/>
                  </a:lnTo>
                  <a:lnTo>
                    <a:pt x="5439065" y="916049"/>
                  </a:lnTo>
                  <a:lnTo>
                    <a:pt x="0" y="916049"/>
                  </a:lnTo>
                  <a:close/>
                </a:path>
              </a:pathLst>
            </a:custGeom>
            <a:solidFill>
              <a:srgbClr val="18072B"/>
            </a:solidFill>
          </p:spPr>
        </p:sp>
        <p:sp>
          <p:nvSpPr>
            <p:cNvPr id="4" name="TextBox 4"/>
            <p:cNvSpPr txBox="1"/>
            <p:nvPr/>
          </p:nvSpPr>
          <p:spPr>
            <a:xfrm>
              <a:off x="0" y="-38100"/>
              <a:ext cx="5439065" cy="954149"/>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411191" y="1335161"/>
            <a:ext cx="15465618" cy="550586"/>
          </a:xfrm>
          <a:prstGeom prst="rect">
            <a:avLst/>
          </a:prstGeom>
        </p:spPr>
        <p:txBody>
          <a:bodyPr lIns="0" tIns="0" rIns="0" bIns="0" rtlCol="0" anchor="t">
            <a:spAutoFit/>
          </a:bodyPr>
          <a:lstStyle/>
          <a:p>
            <a:pPr algn="ctr">
              <a:lnSpc>
                <a:spcPts val="4051"/>
              </a:lnSpc>
            </a:pPr>
            <a:r>
              <a:rPr lang="en-US" sz="4051">
                <a:solidFill>
                  <a:srgbClr val="28094B"/>
                </a:solidFill>
                <a:latin typeface="Roboto Bold"/>
              </a:rPr>
              <a:t>Негізгі ұғымдар мен анықтамалар</a:t>
            </a:r>
          </a:p>
        </p:txBody>
      </p:sp>
      <p:sp>
        <p:nvSpPr>
          <p:cNvPr id="6" name="TextBox 6"/>
          <p:cNvSpPr txBox="1"/>
          <p:nvPr/>
        </p:nvSpPr>
        <p:spPr>
          <a:xfrm>
            <a:off x="286478" y="2696264"/>
            <a:ext cx="17624045" cy="2277374"/>
          </a:xfrm>
          <a:prstGeom prst="rect">
            <a:avLst/>
          </a:prstGeom>
        </p:spPr>
        <p:txBody>
          <a:bodyPr lIns="0" tIns="0" rIns="0" bIns="0" rtlCol="0" anchor="t">
            <a:spAutoFit/>
          </a:bodyPr>
          <a:lstStyle/>
          <a:p>
            <a:pPr algn="ctr">
              <a:lnSpc>
                <a:spcPts val="2964"/>
              </a:lnSpc>
            </a:pPr>
            <a:r>
              <a:rPr lang="en-US" sz="2117">
                <a:solidFill>
                  <a:srgbClr val="FFFFFF"/>
                </a:solidFill>
                <a:latin typeface="Kollektif Bold"/>
              </a:rPr>
              <a:t> «Интеллект» ұғымы (лат. intellectus) көптеген анықтамалар мен түсініктерге ие. Жалпы мағынада интеллект-ойлау қабілеті. Таным теориясында интеллект-білімді алу, есте сақтау, мақсатты түрлендіру және қолдану арқылы жүзеге асырылатын ұтымды (объективті) таным қабілеті. Бұл қасиеттерді адам күнделікті жағдайларда да, қоғамдық және өндірістік қызметте де кеңінен қолданады. Олар психиканың иррационалды (субъективті) қасиеттеріне – эмоцияларға, махаббатқа, ерік-жігерге және т. б.</a:t>
            </a:r>
          </a:p>
          <a:p>
            <a:pPr algn="ctr">
              <a:lnSpc>
                <a:spcPts val="2964"/>
              </a:lnSpc>
            </a:pPr>
            <a:endParaRPr lang="en-US" sz="2117">
              <a:solidFill>
                <a:srgbClr val="FFFFFF"/>
              </a:solidFill>
              <a:latin typeface="Kollektif Bold"/>
            </a:endParaRPr>
          </a:p>
        </p:txBody>
      </p:sp>
      <p:grpSp>
        <p:nvGrpSpPr>
          <p:cNvPr id="7" name="Group 7"/>
          <p:cNvGrpSpPr/>
          <p:nvPr/>
        </p:nvGrpSpPr>
        <p:grpSpPr>
          <a:xfrm>
            <a:off x="780207" y="4337761"/>
            <a:ext cx="3481495" cy="3481495"/>
            <a:chOff x="0" y="0"/>
            <a:chExt cx="4641994" cy="4641994"/>
          </a:xfrm>
        </p:grpSpPr>
        <p:sp>
          <p:nvSpPr>
            <p:cNvPr id="8" name="Freeform 8"/>
            <p:cNvSpPr/>
            <p:nvPr/>
          </p:nvSpPr>
          <p:spPr>
            <a:xfrm>
              <a:off x="0" y="0"/>
              <a:ext cx="4641994" cy="4641994"/>
            </a:xfrm>
            <a:custGeom>
              <a:avLst/>
              <a:gdLst/>
              <a:ahLst/>
              <a:cxnLst/>
              <a:rect l="l" t="t" r="r" b="b"/>
              <a:pathLst>
                <a:path w="4641994" h="4641994">
                  <a:moveTo>
                    <a:pt x="0" y="0"/>
                  </a:moveTo>
                  <a:lnTo>
                    <a:pt x="4641994" y="0"/>
                  </a:lnTo>
                  <a:lnTo>
                    <a:pt x="4641994" y="4641994"/>
                  </a:lnTo>
                  <a:lnTo>
                    <a:pt x="0" y="46419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375272" y="367663"/>
              <a:ext cx="3891450" cy="3891435"/>
              <a:chOff x="0" y="0"/>
              <a:chExt cx="6350000" cy="6349975"/>
            </a:xfrm>
          </p:grpSpPr>
          <p:sp>
            <p:nvSpPr>
              <p:cNvPr id="10" name="Freeform 1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t="-19697" b="-19697"/>
                </a:stretch>
              </a:blipFill>
            </p:spPr>
          </p:sp>
        </p:grpSp>
      </p:grpSp>
      <p:grpSp>
        <p:nvGrpSpPr>
          <p:cNvPr id="11" name="Group 11"/>
          <p:cNvGrpSpPr/>
          <p:nvPr/>
        </p:nvGrpSpPr>
        <p:grpSpPr>
          <a:xfrm>
            <a:off x="13182600" y="4050589"/>
            <a:ext cx="3481495" cy="3481495"/>
            <a:chOff x="0" y="0"/>
            <a:chExt cx="4641994" cy="4641994"/>
          </a:xfrm>
        </p:grpSpPr>
        <p:sp>
          <p:nvSpPr>
            <p:cNvPr id="12" name="Freeform 12"/>
            <p:cNvSpPr/>
            <p:nvPr/>
          </p:nvSpPr>
          <p:spPr>
            <a:xfrm>
              <a:off x="0" y="0"/>
              <a:ext cx="4641994" cy="4641994"/>
            </a:xfrm>
            <a:custGeom>
              <a:avLst/>
              <a:gdLst/>
              <a:ahLst/>
              <a:cxnLst/>
              <a:rect l="l" t="t" r="r" b="b"/>
              <a:pathLst>
                <a:path w="4641994" h="4641994">
                  <a:moveTo>
                    <a:pt x="0" y="0"/>
                  </a:moveTo>
                  <a:lnTo>
                    <a:pt x="4641994" y="0"/>
                  </a:lnTo>
                  <a:lnTo>
                    <a:pt x="4641994" y="4641994"/>
                  </a:lnTo>
                  <a:lnTo>
                    <a:pt x="0" y="46419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3" name="Group 13"/>
            <p:cNvGrpSpPr/>
            <p:nvPr/>
          </p:nvGrpSpPr>
          <p:grpSpPr>
            <a:xfrm>
              <a:off x="358851" y="367663"/>
              <a:ext cx="3891450" cy="3891435"/>
              <a:chOff x="0" y="0"/>
              <a:chExt cx="6350000" cy="6349975"/>
            </a:xfrm>
          </p:grpSpPr>
          <p:sp>
            <p:nvSpPr>
              <p:cNvPr id="14" name="Freeform 1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b="-25000"/>
                </a:stretch>
              </a:blipFill>
            </p:spPr>
          </p:sp>
        </p:grpSp>
      </p:grpSp>
      <p:sp>
        <p:nvSpPr>
          <p:cNvPr id="15" name="Freeform 15"/>
          <p:cNvSpPr/>
          <p:nvPr/>
        </p:nvSpPr>
        <p:spPr>
          <a:xfrm>
            <a:off x="17192315" y="612415"/>
            <a:ext cx="559181" cy="296366"/>
          </a:xfrm>
          <a:custGeom>
            <a:avLst/>
            <a:gdLst/>
            <a:ahLst/>
            <a:cxnLst/>
            <a:rect l="l" t="t" r="r" b="b"/>
            <a:pathLst>
              <a:path w="559181" h="296366">
                <a:moveTo>
                  <a:pt x="0" y="0"/>
                </a:moveTo>
                <a:lnTo>
                  <a:pt x="559182" y="0"/>
                </a:lnTo>
                <a:lnTo>
                  <a:pt x="559182" y="296366"/>
                </a:lnTo>
                <a:lnTo>
                  <a:pt x="0" y="2963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2843309" y="1268486"/>
            <a:ext cx="6873872" cy="162473"/>
          </a:xfrm>
          <a:custGeom>
            <a:avLst/>
            <a:gdLst/>
            <a:ahLst/>
            <a:cxnLst/>
            <a:rect l="l" t="t" r="r" b="b"/>
            <a:pathLst>
              <a:path w="6873872" h="162473">
                <a:moveTo>
                  <a:pt x="0" y="0"/>
                </a:moveTo>
                <a:lnTo>
                  <a:pt x="6873873" y="0"/>
                </a:lnTo>
                <a:lnTo>
                  <a:pt x="6873873" y="162473"/>
                </a:lnTo>
                <a:lnTo>
                  <a:pt x="0" y="1624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593627" y="159006"/>
            <a:ext cx="1349381" cy="729993"/>
          </a:xfrm>
          <a:custGeom>
            <a:avLst/>
            <a:gdLst/>
            <a:ahLst/>
            <a:cxnLst/>
            <a:rect l="l" t="t" r="r" b="b"/>
            <a:pathLst>
              <a:path w="1349381" h="729993">
                <a:moveTo>
                  <a:pt x="0" y="0"/>
                </a:moveTo>
                <a:lnTo>
                  <a:pt x="1349381" y="0"/>
                </a:lnTo>
                <a:lnTo>
                  <a:pt x="1349381" y="729993"/>
                </a:lnTo>
                <a:lnTo>
                  <a:pt x="0" y="729993"/>
                </a:lnTo>
                <a:lnTo>
                  <a:pt x="0" y="0"/>
                </a:lnTo>
                <a:close/>
              </a:path>
            </a:pathLst>
          </a:custGeom>
          <a:blipFill>
            <a:blip r:embed="rId10"/>
            <a:stretch>
              <a:fillRect/>
            </a:stretch>
          </a:blipFill>
        </p:spPr>
      </p:sp>
      <p:sp>
        <p:nvSpPr>
          <p:cNvPr id="18" name="TextBox 18"/>
          <p:cNvSpPr txBox="1"/>
          <p:nvPr/>
        </p:nvSpPr>
        <p:spPr>
          <a:xfrm>
            <a:off x="4438327" y="6160353"/>
            <a:ext cx="2915500" cy="355799"/>
          </a:xfrm>
          <a:prstGeom prst="rect">
            <a:avLst/>
          </a:prstGeom>
        </p:spPr>
        <p:txBody>
          <a:bodyPr lIns="0" tIns="0" rIns="0" bIns="0" rtlCol="0" anchor="t">
            <a:spAutoFit/>
          </a:bodyPr>
          <a:lstStyle/>
          <a:p>
            <a:pPr algn="ctr">
              <a:lnSpc>
                <a:spcPts val="2964"/>
              </a:lnSpc>
              <a:spcBef>
                <a:spcPct val="0"/>
              </a:spcBef>
            </a:pPr>
            <a:r>
              <a:rPr lang="en-US" sz="2117">
                <a:solidFill>
                  <a:srgbClr val="000000"/>
                </a:solidFill>
                <a:latin typeface="Montserrat Bold Italics"/>
              </a:rPr>
              <a:t>А.Н.Колмогоров</a:t>
            </a:r>
          </a:p>
        </p:txBody>
      </p:sp>
      <p:sp>
        <p:nvSpPr>
          <p:cNvPr id="19" name="TextBox 19"/>
          <p:cNvSpPr txBox="1"/>
          <p:nvPr/>
        </p:nvSpPr>
        <p:spPr>
          <a:xfrm>
            <a:off x="10684562" y="6160353"/>
            <a:ext cx="2373060" cy="727274"/>
          </a:xfrm>
          <a:prstGeom prst="rect">
            <a:avLst/>
          </a:prstGeom>
        </p:spPr>
        <p:txBody>
          <a:bodyPr lIns="0" tIns="0" rIns="0" bIns="0" rtlCol="0" anchor="t">
            <a:spAutoFit/>
          </a:bodyPr>
          <a:lstStyle/>
          <a:p>
            <a:pPr algn="ctr">
              <a:lnSpc>
                <a:spcPts val="2964"/>
              </a:lnSpc>
            </a:pPr>
            <a:r>
              <a:rPr lang="en-US" sz="2117" dirty="0" err="1">
                <a:solidFill>
                  <a:srgbClr val="000000"/>
                </a:solidFill>
                <a:latin typeface="Montserrat Bold Italics"/>
              </a:rPr>
              <a:t>Алан</a:t>
            </a:r>
            <a:r>
              <a:rPr lang="en-US" sz="2117" dirty="0">
                <a:solidFill>
                  <a:srgbClr val="000000"/>
                </a:solidFill>
                <a:latin typeface="Montserrat Bold Italics"/>
              </a:rPr>
              <a:t> </a:t>
            </a:r>
            <a:r>
              <a:rPr lang="en-US" sz="2117" dirty="0" err="1">
                <a:solidFill>
                  <a:srgbClr val="000000"/>
                </a:solidFill>
                <a:latin typeface="Montserrat Bold Italics"/>
              </a:rPr>
              <a:t>Тюринг</a:t>
            </a:r>
            <a:endParaRPr lang="en-US" sz="2117" dirty="0">
              <a:solidFill>
                <a:srgbClr val="000000"/>
              </a:solidFill>
              <a:latin typeface="Montserrat Bold Italics"/>
            </a:endParaRPr>
          </a:p>
          <a:p>
            <a:pPr algn="ctr">
              <a:lnSpc>
                <a:spcPts val="2964"/>
              </a:lnSpc>
              <a:spcBef>
                <a:spcPct val="0"/>
              </a:spcBef>
            </a:pPr>
            <a:endParaRPr lang="en-US" sz="2117" dirty="0">
              <a:solidFill>
                <a:srgbClr val="000000"/>
              </a:solidFill>
              <a:latin typeface="Montserrat Bold Italics"/>
            </a:endParaRPr>
          </a:p>
        </p:txBody>
      </p:sp>
      <p:sp>
        <p:nvSpPr>
          <p:cNvPr id="20" name="TextBox 20"/>
          <p:cNvSpPr txBox="1"/>
          <p:nvPr/>
        </p:nvSpPr>
        <p:spPr>
          <a:xfrm>
            <a:off x="121684" y="7969095"/>
            <a:ext cx="7232143" cy="948097"/>
          </a:xfrm>
          <a:prstGeom prst="rect">
            <a:avLst/>
          </a:prstGeom>
        </p:spPr>
        <p:txBody>
          <a:bodyPr lIns="0" tIns="0" rIns="0" bIns="0" rtlCol="0" anchor="t">
            <a:spAutoFit/>
          </a:bodyPr>
          <a:lstStyle/>
          <a:p>
            <a:pPr algn="ctr">
              <a:lnSpc>
                <a:spcPts val="2451"/>
              </a:lnSpc>
            </a:pPr>
            <a:r>
              <a:rPr lang="en-US" sz="2451">
                <a:solidFill>
                  <a:srgbClr val="28094B"/>
                </a:solidFill>
                <a:latin typeface="Roboto Bold"/>
              </a:rPr>
              <a:t>Ғылым, әдебиет және өнер мәселелерін ұзақ уақыт талқылауға болатын кез-келген материалдық жүйе ақылға ие. </a:t>
            </a:r>
          </a:p>
        </p:txBody>
      </p:sp>
      <p:sp>
        <p:nvSpPr>
          <p:cNvPr id="21" name="TextBox 21"/>
          <p:cNvSpPr txBox="1"/>
          <p:nvPr/>
        </p:nvSpPr>
        <p:spPr>
          <a:xfrm>
            <a:off x="7973470" y="7935915"/>
            <a:ext cx="7232143" cy="2167297"/>
          </a:xfrm>
          <a:prstGeom prst="rect">
            <a:avLst/>
          </a:prstGeom>
        </p:spPr>
        <p:txBody>
          <a:bodyPr lIns="0" tIns="0" rIns="0" bIns="0" rtlCol="0" anchor="t">
            <a:spAutoFit/>
          </a:bodyPr>
          <a:lstStyle/>
          <a:p>
            <a:pPr algn="ctr">
              <a:lnSpc>
                <a:spcPts val="2451"/>
              </a:lnSpc>
            </a:pPr>
            <a:r>
              <a:rPr lang="en-US" sz="2451" dirty="0">
                <a:solidFill>
                  <a:srgbClr val="28094B"/>
                </a:solidFill>
                <a:latin typeface="Roboto Bold"/>
              </a:rPr>
              <a:t>Әр түрлі </a:t>
            </a:r>
            <a:r>
              <a:rPr lang="en-US" sz="2451" dirty="0" err="1">
                <a:solidFill>
                  <a:srgbClr val="28094B"/>
                </a:solidFill>
                <a:latin typeface="Roboto Bold"/>
              </a:rPr>
              <a:t>бөлмелерде</a:t>
            </a:r>
            <a:r>
              <a:rPr lang="en-US" sz="2451" dirty="0">
                <a:solidFill>
                  <a:srgbClr val="28094B"/>
                </a:solidFill>
                <a:latin typeface="Roboto Bold"/>
              </a:rPr>
              <a:t> адамдар мен </a:t>
            </a:r>
            <a:r>
              <a:rPr lang="en-US" sz="2451" dirty="0" err="1">
                <a:solidFill>
                  <a:srgbClr val="28094B"/>
                </a:solidFill>
                <a:latin typeface="Roboto Bold"/>
              </a:rPr>
              <a:t>машиналар</a:t>
            </a:r>
            <a:r>
              <a:rPr lang="en-US" sz="2451" dirty="0">
                <a:solidFill>
                  <a:srgbClr val="28094B"/>
                </a:solidFill>
                <a:latin typeface="Roboto Bold"/>
              </a:rPr>
              <a:t> </a:t>
            </a:r>
            <a:r>
              <a:rPr lang="en-US" sz="2451" dirty="0" err="1">
                <a:solidFill>
                  <a:srgbClr val="28094B"/>
                </a:solidFill>
                <a:latin typeface="Roboto Bold"/>
              </a:rPr>
              <a:t>бар</a:t>
            </a:r>
            <a:r>
              <a:rPr lang="en-US" sz="2451" dirty="0">
                <a:solidFill>
                  <a:srgbClr val="28094B"/>
                </a:solidFill>
                <a:latin typeface="Roboto Bold"/>
              </a:rPr>
              <a:t>. Олар бір-</a:t>
            </a:r>
            <a:r>
              <a:rPr lang="en-US" sz="2451" dirty="0" err="1">
                <a:solidFill>
                  <a:srgbClr val="28094B"/>
                </a:solidFill>
                <a:latin typeface="Roboto Bold"/>
              </a:rPr>
              <a:t>бірін</a:t>
            </a:r>
            <a:r>
              <a:rPr lang="en-US" sz="2451" dirty="0">
                <a:solidFill>
                  <a:srgbClr val="28094B"/>
                </a:solidFill>
                <a:latin typeface="Roboto Bold"/>
              </a:rPr>
              <a:t> </a:t>
            </a:r>
            <a:r>
              <a:rPr lang="en-US" sz="2451" dirty="0" err="1">
                <a:solidFill>
                  <a:srgbClr val="28094B"/>
                </a:solidFill>
                <a:latin typeface="Roboto Bold"/>
              </a:rPr>
              <a:t>көре</a:t>
            </a:r>
            <a:r>
              <a:rPr lang="en-US" sz="2451" dirty="0">
                <a:solidFill>
                  <a:srgbClr val="28094B"/>
                </a:solidFill>
                <a:latin typeface="Roboto Bold"/>
              </a:rPr>
              <a:t> </a:t>
            </a:r>
            <a:r>
              <a:rPr lang="en-US" sz="2451" dirty="0" err="1">
                <a:solidFill>
                  <a:srgbClr val="28094B"/>
                </a:solidFill>
                <a:latin typeface="Roboto Bold"/>
              </a:rPr>
              <a:t>алмайды</a:t>
            </a:r>
            <a:r>
              <a:rPr lang="en-US" sz="2451" dirty="0">
                <a:solidFill>
                  <a:srgbClr val="28094B"/>
                </a:solidFill>
                <a:latin typeface="Roboto Bold"/>
              </a:rPr>
              <a:t>, бірақ </a:t>
            </a:r>
            <a:r>
              <a:rPr lang="en-US" sz="2451" dirty="0" err="1">
                <a:solidFill>
                  <a:srgbClr val="28094B"/>
                </a:solidFill>
                <a:latin typeface="Roboto Bold"/>
              </a:rPr>
              <a:t>ақпарат</a:t>
            </a:r>
            <a:r>
              <a:rPr lang="en-US" sz="2451" dirty="0">
                <a:solidFill>
                  <a:srgbClr val="28094B"/>
                </a:solidFill>
                <a:latin typeface="Roboto Bold"/>
              </a:rPr>
              <a:t> </a:t>
            </a:r>
            <a:r>
              <a:rPr lang="en-US" sz="2451" dirty="0" err="1">
                <a:solidFill>
                  <a:srgbClr val="28094B"/>
                </a:solidFill>
                <a:latin typeface="Roboto Bold"/>
              </a:rPr>
              <a:t>алмасу</a:t>
            </a:r>
            <a:r>
              <a:rPr lang="en-US" sz="2451" dirty="0">
                <a:solidFill>
                  <a:srgbClr val="28094B"/>
                </a:solidFill>
                <a:latin typeface="Roboto Bold"/>
              </a:rPr>
              <a:t> </a:t>
            </a:r>
            <a:r>
              <a:rPr lang="en-US" sz="2451" dirty="0" err="1">
                <a:solidFill>
                  <a:srgbClr val="28094B"/>
                </a:solidFill>
                <a:latin typeface="Roboto Bold"/>
              </a:rPr>
              <a:t>мүмкіндігі</a:t>
            </a:r>
            <a:r>
              <a:rPr lang="en-US" sz="2451" dirty="0">
                <a:solidFill>
                  <a:srgbClr val="28094B"/>
                </a:solidFill>
                <a:latin typeface="Roboto Bold"/>
              </a:rPr>
              <a:t> </a:t>
            </a:r>
            <a:r>
              <a:rPr lang="en-US" sz="2451" dirty="0" err="1">
                <a:solidFill>
                  <a:srgbClr val="28094B"/>
                </a:solidFill>
                <a:latin typeface="Roboto Bold"/>
              </a:rPr>
              <a:t>бар</a:t>
            </a:r>
            <a:r>
              <a:rPr lang="en-US" sz="2451" dirty="0">
                <a:solidFill>
                  <a:srgbClr val="28094B"/>
                </a:solidFill>
                <a:latin typeface="Roboto Bold"/>
              </a:rPr>
              <a:t>. </a:t>
            </a:r>
            <a:r>
              <a:rPr lang="en-US" sz="2451" dirty="0" err="1">
                <a:solidFill>
                  <a:srgbClr val="28094B"/>
                </a:solidFill>
                <a:latin typeface="Roboto Bold"/>
              </a:rPr>
              <a:t>Егер</a:t>
            </a:r>
            <a:r>
              <a:rPr lang="en-US" sz="2451" dirty="0">
                <a:solidFill>
                  <a:srgbClr val="28094B"/>
                </a:solidFill>
                <a:latin typeface="Roboto Bold"/>
              </a:rPr>
              <a:t> </a:t>
            </a:r>
            <a:r>
              <a:rPr lang="en-US" sz="2451" dirty="0" err="1">
                <a:solidFill>
                  <a:srgbClr val="28094B"/>
                </a:solidFill>
                <a:latin typeface="Roboto Bold"/>
              </a:rPr>
              <a:t>ойынға</a:t>
            </a:r>
            <a:r>
              <a:rPr lang="en-US" sz="2451" dirty="0">
                <a:solidFill>
                  <a:srgbClr val="28094B"/>
                </a:solidFill>
                <a:latin typeface="Roboto Bold"/>
              </a:rPr>
              <a:t> </a:t>
            </a:r>
            <a:r>
              <a:rPr lang="en-US" sz="2451" dirty="0" err="1">
                <a:solidFill>
                  <a:srgbClr val="28094B"/>
                </a:solidFill>
                <a:latin typeface="Roboto Bold"/>
              </a:rPr>
              <a:t>қатысушылар</a:t>
            </a:r>
            <a:r>
              <a:rPr lang="en-US" sz="2451" dirty="0">
                <a:solidFill>
                  <a:srgbClr val="28094B"/>
                </a:solidFill>
                <a:latin typeface="Roboto Bold"/>
              </a:rPr>
              <a:t> </a:t>
            </a:r>
            <a:r>
              <a:rPr lang="en-US" sz="2451" dirty="0" err="1">
                <a:solidFill>
                  <a:srgbClr val="28094B"/>
                </a:solidFill>
                <a:latin typeface="Roboto Bold"/>
              </a:rPr>
              <a:t>арасындағы</a:t>
            </a:r>
            <a:r>
              <a:rPr lang="en-US" sz="2451" dirty="0">
                <a:solidFill>
                  <a:srgbClr val="28094B"/>
                </a:solidFill>
                <a:latin typeface="Roboto Bold"/>
              </a:rPr>
              <a:t> </a:t>
            </a:r>
            <a:r>
              <a:rPr lang="en-US" sz="2451" dirty="0" err="1">
                <a:solidFill>
                  <a:srgbClr val="28094B"/>
                </a:solidFill>
                <a:latin typeface="Roboto Bold"/>
              </a:rPr>
              <a:t>диалог</a:t>
            </a:r>
            <a:r>
              <a:rPr lang="en-US" sz="2451" dirty="0">
                <a:solidFill>
                  <a:srgbClr val="28094B"/>
                </a:solidFill>
                <a:latin typeface="Roboto Bold"/>
              </a:rPr>
              <a:t> барысында адамдар </a:t>
            </a:r>
            <a:r>
              <a:rPr lang="en-US" sz="2451" dirty="0" err="1">
                <a:solidFill>
                  <a:srgbClr val="28094B"/>
                </a:solidFill>
                <a:latin typeface="Roboto Bold"/>
              </a:rPr>
              <a:t>қатысушылардың</a:t>
            </a:r>
            <a:r>
              <a:rPr lang="en-US" sz="2451" dirty="0">
                <a:solidFill>
                  <a:srgbClr val="28094B"/>
                </a:solidFill>
                <a:latin typeface="Roboto Bold"/>
              </a:rPr>
              <a:t> </a:t>
            </a:r>
            <a:r>
              <a:rPr lang="en-US" sz="2451" dirty="0" err="1">
                <a:solidFill>
                  <a:srgbClr val="28094B"/>
                </a:solidFill>
                <a:latin typeface="Roboto Bold"/>
              </a:rPr>
              <a:t>қайсысы</a:t>
            </a:r>
            <a:r>
              <a:rPr lang="en-US" sz="2451" dirty="0">
                <a:solidFill>
                  <a:srgbClr val="28094B"/>
                </a:solidFill>
                <a:latin typeface="Roboto Bold"/>
              </a:rPr>
              <a:t> </a:t>
            </a:r>
            <a:r>
              <a:rPr lang="en-US" sz="2451" dirty="0" err="1">
                <a:solidFill>
                  <a:srgbClr val="28094B"/>
                </a:solidFill>
                <a:latin typeface="Roboto Bold"/>
              </a:rPr>
              <a:t>машина</a:t>
            </a:r>
            <a:r>
              <a:rPr lang="en-US" sz="2451" dirty="0">
                <a:solidFill>
                  <a:srgbClr val="28094B"/>
                </a:solidFill>
                <a:latin typeface="Roboto Bold"/>
              </a:rPr>
              <a:t> екенін </a:t>
            </a:r>
            <a:r>
              <a:rPr lang="en-US" sz="2451" dirty="0" err="1">
                <a:solidFill>
                  <a:srgbClr val="28094B"/>
                </a:solidFill>
                <a:latin typeface="Roboto Bold"/>
              </a:rPr>
              <a:t>анықтай</a:t>
            </a:r>
            <a:r>
              <a:rPr lang="en-US" sz="2451" dirty="0">
                <a:solidFill>
                  <a:srgbClr val="28094B"/>
                </a:solidFill>
                <a:latin typeface="Roboto Bold"/>
              </a:rPr>
              <a:t> </a:t>
            </a:r>
            <a:r>
              <a:rPr lang="en-US" sz="2451" dirty="0" err="1">
                <a:solidFill>
                  <a:srgbClr val="28094B"/>
                </a:solidFill>
                <a:latin typeface="Roboto Bold"/>
              </a:rPr>
              <a:t>алмаса</a:t>
            </a:r>
            <a:r>
              <a:rPr lang="en-US" sz="2451" dirty="0">
                <a:solidFill>
                  <a:srgbClr val="28094B"/>
                </a:solidFill>
                <a:latin typeface="Roboto Bold"/>
              </a:rPr>
              <a:t>, </a:t>
            </a:r>
            <a:r>
              <a:rPr lang="en-US" sz="2451" dirty="0" err="1">
                <a:solidFill>
                  <a:srgbClr val="28094B"/>
                </a:solidFill>
                <a:latin typeface="Roboto Bold"/>
              </a:rPr>
              <a:t>онда</a:t>
            </a:r>
            <a:r>
              <a:rPr lang="en-US" sz="2451" dirty="0">
                <a:solidFill>
                  <a:srgbClr val="28094B"/>
                </a:solidFill>
                <a:latin typeface="Roboto Bold"/>
              </a:rPr>
              <a:t> мұндай </a:t>
            </a:r>
            <a:r>
              <a:rPr lang="en-US" sz="2451" dirty="0" err="1">
                <a:solidFill>
                  <a:srgbClr val="28094B"/>
                </a:solidFill>
                <a:latin typeface="Roboto Bold"/>
              </a:rPr>
              <a:t>машинаны</a:t>
            </a:r>
            <a:r>
              <a:rPr lang="en-US" sz="2451" dirty="0">
                <a:solidFill>
                  <a:srgbClr val="28094B"/>
                </a:solidFill>
                <a:latin typeface="Roboto Bold"/>
              </a:rPr>
              <a:t> </a:t>
            </a:r>
            <a:r>
              <a:rPr lang="en-US" sz="2451" dirty="0" err="1">
                <a:solidFill>
                  <a:srgbClr val="28094B"/>
                </a:solidFill>
                <a:latin typeface="Roboto Bold"/>
              </a:rPr>
              <a:t>ақылға</a:t>
            </a:r>
            <a:r>
              <a:rPr lang="en-US" sz="2451" dirty="0">
                <a:solidFill>
                  <a:srgbClr val="28094B"/>
                </a:solidFill>
                <a:latin typeface="Roboto Bold"/>
              </a:rPr>
              <a:t> ие деп </a:t>
            </a:r>
            <a:r>
              <a:rPr lang="en-US" sz="2451" dirty="0" err="1">
                <a:solidFill>
                  <a:srgbClr val="28094B"/>
                </a:solidFill>
                <a:latin typeface="Roboto Bold"/>
              </a:rPr>
              <a:t>санауға</a:t>
            </a:r>
            <a:r>
              <a:rPr lang="en-US" sz="2451" dirty="0">
                <a:solidFill>
                  <a:srgbClr val="28094B"/>
                </a:solidFill>
                <a:latin typeface="Roboto Bold"/>
              </a:rPr>
              <a:t> </a:t>
            </a:r>
            <a:r>
              <a:rPr lang="en-US" sz="2451" dirty="0" err="1">
                <a:solidFill>
                  <a:srgbClr val="28094B"/>
                </a:solidFill>
                <a:latin typeface="Roboto Bold"/>
              </a:rPr>
              <a:t>болады</a:t>
            </a:r>
            <a:r>
              <a:rPr lang="en-US" sz="2451" dirty="0">
                <a:solidFill>
                  <a:srgbClr val="28094B"/>
                </a:solidFill>
                <a:latin typeface="Roboto Bold"/>
              </a:rPr>
              <a:t>. </a:t>
            </a:r>
          </a:p>
        </p:txBody>
      </p:sp>
    </p:spTree>
  </p:cSld>
  <p:clrMapOvr>
    <a:masterClrMapping/>
  </p:clrMapOvr>
  <mc:AlternateContent xmlns:mc="http://schemas.openxmlformats.org/markup-compatibility/2006" xmlns:p14="http://schemas.microsoft.com/office/powerpoint/2010/main">
    <mc:Choice Requires="p14">
      <p:transition spd="slow" p14:dur="2000" advTm="131144"/>
    </mc:Choice>
    <mc:Fallback xmlns="">
      <p:transition spd="slow" advTm="13114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24613">
            <a:off x="-3923104" y="3843214"/>
            <a:ext cx="9735137" cy="8435994"/>
          </a:xfrm>
          <a:custGeom>
            <a:avLst/>
            <a:gdLst/>
            <a:ahLst/>
            <a:cxnLst/>
            <a:rect l="l" t="t" r="r" b="b"/>
            <a:pathLst>
              <a:path w="9735137" h="8435994">
                <a:moveTo>
                  <a:pt x="0" y="0"/>
                </a:moveTo>
                <a:lnTo>
                  <a:pt x="9735136" y="0"/>
                </a:lnTo>
                <a:lnTo>
                  <a:pt x="9735136" y="8435994"/>
                </a:lnTo>
                <a:lnTo>
                  <a:pt x="0" y="84359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192315" y="612415"/>
            <a:ext cx="559181" cy="296366"/>
          </a:xfrm>
          <a:custGeom>
            <a:avLst/>
            <a:gdLst/>
            <a:ahLst/>
            <a:cxnLst/>
            <a:rect l="l" t="t" r="r" b="b"/>
            <a:pathLst>
              <a:path w="559181" h="296366">
                <a:moveTo>
                  <a:pt x="0" y="0"/>
                </a:moveTo>
                <a:lnTo>
                  <a:pt x="559182" y="0"/>
                </a:lnTo>
                <a:lnTo>
                  <a:pt x="559182" y="296366"/>
                </a:lnTo>
                <a:lnTo>
                  <a:pt x="0" y="2963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843309" y="1268486"/>
            <a:ext cx="6873872" cy="162473"/>
          </a:xfrm>
          <a:custGeom>
            <a:avLst/>
            <a:gdLst/>
            <a:ahLst/>
            <a:cxnLst/>
            <a:rect l="l" t="t" r="r" b="b"/>
            <a:pathLst>
              <a:path w="6873872" h="162473">
                <a:moveTo>
                  <a:pt x="0" y="0"/>
                </a:moveTo>
                <a:lnTo>
                  <a:pt x="6873873" y="0"/>
                </a:lnTo>
                <a:lnTo>
                  <a:pt x="6873873" y="162473"/>
                </a:lnTo>
                <a:lnTo>
                  <a:pt x="0" y="1624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5400000">
            <a:off x="2287828" y="11233696"/>
            <a:ext cx="14044299" cy="331956"/>
          </a:xfrm>
          <a:custGeom>
            <a:avLst/>
            <a:gdLst/>
            <a:ahLst/>
            <a:cxnLst/>
            <a:rect l="l" t="t" r="r" b="b"/>
            <a:pathLst>
              <a:path w="14044299" h="331956">
                <a:moveTo>
                  <a:pt x="0" y="0"/>
                </a:moveTo>
                <a:lnTo>
                  <a:pt x="14044300" y="0"/>
                </a:lnTo>
                <a:lnTo>
                  <a:pt x="14044300" y="331956"/>
                </a:lnTo>
                <a:lnTo>
                  <a:pt x="0" y="331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0800000">
            <a:off x="13079793" y="1524656"/>
            <a:ext cx="14189483" cy="335388"/>
          </a:xfrm>
          <a:custGeom>
            <a:avLst/>
            <a:gdLst/>
            <a:ahLst/>
            <a:cxnLst/>
            <a:rect l="l" t="t" r="r" b="b"/>
            <a:pathLst>
              <a:path w="14189483" h="335388">
                <a:moveTo>
                  <a:pt x="0" y="0"/>
                </a:moveTo>
                <a:lnTo>
                  <a:pt x="14189483" y="0"/>
                </a:lnTo>
                <a:lnTo>
                  <a:pt x="14189483" y="335387"/>
                </a:lnTo>
                <a:lnTo>
                  <a:pt x="0" y="3353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1513832" y="2245227"/>
            <a:ext cx="7428611" cy="7036569"/>
            <a:chOff x="0" y="0"/>
            <a:chExt cx="1956507" cy="1853253"/>
          </a:xfrm>
        </p:grpSpPr>
        <p:sp>
          <p:nvSpPr>
            <p:cNvPr id="8" name="Freeform 8"/>
            <p:cNvSpPr/>
            <p:nvPr/>
          </p:nvSpPr>
          <p:spPr>
            <a:xfrm>
              <a:off x="0" y="0"/>
              <a:ext cx="1956507" cy="1853253"/>
            </a:xfrm>
            <a:custGeom>
              <a:avLst/>
              <a:gdLst/>
              <a:ahLst/>
              <a:cxnLst/>
              <a:rect l="l" t="t" r="r" b="b"/>
              <a:pathLst>
                <a:path w="1956507" h="1853253">
                  <a:moveTo>
                    <a:pt x="0" y="0"/>
                  </a:moveTo>
                  <a:lnTo>
                    <a:pt x="1956507" y="0"/>
                  </a:lnTo>
                  <a:lnTo>
                    <a:pt x="1956507" y="1853253"/>
                  </a:lnTo>
                  <a:lnTo>
                    <a:pt x="0" y="1853253"/>
                  </a:lnTo>
                  <a:close/>
                </a:path>
              </a:pathLst>
            </a:custGeom>
            <a:solidFill>
              <a:srgbClr val="28094B"/>
            </a:solidFill>
          </p:spPr>
        </p:sp>
        <p:sp>
          <p:nvSpPr>
            <p:cNvPr id="9" name="TextBox 9"/>
            <p:cNvSpPr txBox="1"/>
            <p:nvPr/>
          </p:nvSpPr>
          <p:spPr>
            <a:xfrm>
              <a:off x="0" y="-19050"/>
              <a:ext cx="1956507" cy="1872303"/>
            </a:xfrm>
            <a:prstGeom prst="rect">
              <a:avLst/>
            </a:prstGeom>
          </p:spPr>
          <p:txBody>
            <a:bodyPr lIns="50800" tIns="50800" rIns="50800" bIns="50800" rtlCol="0" anchor="ctr"/>
            <a:lstStyle/>
            <a:p>
              <a:pPr algn="ctr">
                <a:lnSpc>
                  <a:spcPts val="1869"/>
                </a:lnSpc>
              </a:pPr>
              <a:endParaRPr/>
            </a:p>
          </p:txBody>
        </p:sp>
      </p:grpSp>
      <p:sp>
        <p:nvSpPr>
          <p:cNvPr id="10" name="Freeform 10"/>
          <p:cNvSpPr/>
          <p:nvPr/>
        </p:nvSpPr>
        <p:spPr>
          <a:xfrm>
            <a:off x="593628" y="428429"/>
            <a:ext cx="1109592" cy="600271"/>
          </a:xfrm>
          <a:custGeom>
            <a:avLst/>
            <a:gdLst/>
            <a:ahLst/>
            <a:cxnLst/>
            <a:rect l="l" t="t" r="r" b="b"/>
            <a:pathLst>
              <a:path w="1109592" h="600271">
                <a:moveTo>
                  <a:pt x="0" y="0"/>
                </a:moveTo>
                <a:lnTo>
                  <a:pt x="1109592" y="0"/>
                </a:lnTo>
                <a:lnTo>
                  <a:pt x="1109592" y="600271"/>
                </a:lnTo>
                <a:lnTo>
                  <a:pt x="0" y="600271"/>
                </a:lnTo>
                <a:lnTo>
                  <a:pt x="0" y="0"/>
                </a:lnTo>
                <a:close/>
              </a:path>
            </a:pathLst>
          </a:custGeom>
          <a:blipFill>
            <a:blip r:embed="rId8"/>
            <a:stretch>
              <a:fillRect/>
            </a:stretch>
          </a:blipFill>
        </p:spPr>
      </p:sp>
      <p:sp>
        <p:nvSpPr>
          <p:cNvPr id="11" name="Freeform 11"/>
          <p:cNvSpPr/>
          <p:nvPr/>
        </p:nvSpPr>
        <p:spPr>
          <a:xfrm>
            <a:off x="9675981" y="2701409"/>
            <a:ext cx="8327906" cy="5073157"/>
          </a:xfrm>
          <a:custGeom>
            <a:avLst/>
            <a:gdLst/>
            <a:ahLst/>
            <a:cxnLst/>
            <a:rect l="l" t="t" r="r" b="b"/>
            <a:pathLst>
              <a:path w="8327906" h="5073157">
                <a:moveTo>
                  <a:pt x="0" y="0"/>
                </a:moveTo>
                <a:lnTo>
                  <a:pt x="8327906" y="0"/>
                </a:lnTo>
                <a:lnTo>
                  <a:pt x="8327906" y="5073157"/>
                </a:lnTo>
                <a:lnTo>
                  <a:pt x="0" y="5073157"/>
                </a:lnTo>
                <a:lnTo>
                  <a:pt x="0" y="0"/>
                </a:lnTo>
                <a:close/>
              </a:path>
            </a:pathLst>
          </a:custGeom>
          <a:blipFill>
            <a:blip r:embed="rId9"/>
            <a:stretch>
              <a:fillRect l="-9823" r="-9823"/>
            </a:stretch>
          </a:blipFill>
        </p:spPr>
      </p:sp>
      <p:sp>
        <p:nvSpPr>
          <p:cNvPr id="12" name="TextBox 12"/>
          <p:cNvSpPr txBox="1"/>
          <p:nvPr/>
        </p:nvSpPr>
        <p:spPr>
          <a:xfrm>
            <a:off x="2136077" y="3150031"/>
            <a:ext cx="6184121" cy="5197475"/>
          </a:xfrm>
          <a:prstGeom prst="rect">
            <a:avLst/>
          </a:prstGeom>
        </p:spPr>
        <p:txBody>
          <a:bodyPr lIns="0" tIns="0" rIns="0" bIns="0" rtlCol="0" anchor="t">
            <a:spAutoFit/>
          </a:bodyPr>
          <a:lstStyle/>
          <a:p>
            <a:pPr algn="just">
              <a:lnSpc>
                <a:spcPts val="4199"/>
              </a:lnSpc>
            </a:pPr>
            <a:r>
              <a:rPr lang="en-US" sz="2999">
                <a:solidFill>
                  <a:srgbClr val="FFFFFF"/>
                </a:solidFill>
                <a:latin typeface="Kollektif"/>
              </a:rPr>
              <a:t> Тьюринг тестін практикалық қолданудың бірі-captcha (CAPTCHA - ағылш. Толық автоматтандырылған тестілеу tell Computers and Humans Apart-бұл компьютерлер мен адамдарды ажыратуға арналған толықтай автоматтандырылған Тьюринг тесті).</a:t>
            </a:r>
          </a:p>
          <a:p>
            <a:pPr algn="just">
              <a:lnSpc>
                <a:spcPts val="3499"/>
              </a:lnSpc>
            </a:pPr>
            <a:endParaRPr lang="en-US" sz="2999">
              <a:solidFill>
                <a:srgbClr val="FFFFFF"/>
              </a:solidFill>
              <a:latin typeface="Kollektif"/>
            </a:endParaRPr>
          </a:p>
        </p:txBody>
      </p:sp>
    </p:spTree>
  </p:cSld>
  <p:clrMapOvr>
    <a:masterClrMapping/>
  </p:clrMapOvr>
  <mc:AlternateContent xmlns:mc="http://schemas.openxmlformats.org/markup-compatibility/2006" xmlns:p14="http://schemas.microsoft.com/office/powerpoint/2010/main">
    <mc:Choice Requires="p14">
      <p:transition spd="slow" p14:dur="2000" advTm="25839"/>
    </mc:Choice>
    <mc:Fallback xmlns="">
      <p:transition spd="slow" advTm="2583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8072B"/>
        </a:solidFill>
        <a:effectLst/>
      </p:bgPr>
    </p:bg>
    <p:spTree>
      <p:nvGrpSpPr>
        <p:cNvPr id="1" name=""/>
        <p:cNvGrpSpPr/>
        <p:nvPr/>
      </p:nvGrpSpPr>
      <p:grpSpPr>
        <a:xfrm>
          <a:off x="0" y="0"/>
          <a:ext cx="0" cy="0"/>
          <a:chOff x="0" y="0"/>
          <a:chExt cx="0" cy="0"/>
        </a:xfrm>
      </p:grpSpPr>
      <p:sp>
        <p:nvSpPr>
          <p:cNvPr id="2" name="Freeform 2"/>
          <p:cNvSpPr/>
          <p:nvPr/>
        </p:nvSpPr>
        <p:spPr>
          <a:xfrm>
            <a:off x="17192315" y="612415"/>
            <a:ext cx="559181" cy="296366"/>
          </a:xfrm>
          <a:custGeom>
            <a:avLst/>
            <a:gdLst/>
            <a:ahLst/>
            <a:cxnLst/>
            <a:rect l="l" t="t" r="r" b="b"/>
            <a:pathLst>
              <a:path w="559181" h="296366">
                <a:moveTo>
                  <a:pt x="0" y="0"/>
                </a:moveTo>
                <a:lnTo>
                  <a:pt x="559182" y="0"/>
                </a:lnTo>
                <a:lnTo>
                  <a:pt x="559182" y="296366"/>
                </a:lnTo>
                <a:lnTo>
                  <a:pt x="0" y="2963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843309" y="1268486"/>
            <a:ext cx="6873872" cy="162473"/>
          </a:xfrm>
          <a:custGeom>
            <a:avLst/>
            <a:gdLst/>
            <a:ahLst/>
            <a:cxnLst/>
            <a:rect l="l" t="t" r="r" b="b"/>
            <a:pathLst>
              <a:path w="6873872" h="162473">
                <a:moveTo>
                  <a:pt x="0" y="0"/>
                </a:moveTo>
                <a:lnTo>
                  <a:pt x="6873873" y="0"/>
                </a:lnTo>
                <a:lnTo>
                  <a:pt x="6873873" y="162473"/>
                </a:lnTo>
                <a:lnTo>
                  <a:pt x="0" y="1624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2059503" y="7439760"/>
            <a:ext cx="11842714" cy="11842714"/>
          </a:xfrm>
          <a:custGeom>
            <a:avLst/>
            <a:gdLst/>
            <a:ahLst/>
            <a:cxnLst/>
            <a:rect l="l" t="t" r="r" b="b"/>
            <a:pathLst>
              <a:path w="11842714" h="11842714">
                <a:moveTo>
                  <a:pt x="0" y="0"/>
                </a:moveTo>
                <a:lnTo>
                  <a:pt x="11842714" y="0"/>
                </a:lnTo>
                <a:lnTo>
                  <a:pt x="11842714" y="11842714"/>
                </a:lnTo>
                <a:lnTo>
                  <a:pt x="0" y="118427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 name="Group 5"/>
          <p:cNvGrpSpPr>
            <a:grpSpLocks noChangeAspect="1"/>
          </p:cNvGrpSpPr>
          <p:nvPr/>
        </p:nvGrpSpPr>
        <p:grpSpPr>
          <a:xfrm>
            <a:off x="593628" y="1640509"/>
            <a:ext cx="5002424" cy="9898156"/>
            <a:chOff x="0" y="0"/>
            <a:chExt cx="2620010" cy="5184140"/>
          </a:xfrm>
        </p:grpSpPr>
        <p:sp>
          <p:nvSpPr>
            <p:cNvPr id="6" name="Freeform 6"/>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sp>
        <p:sp>
          <p:nvSpPr>
            <p:cNvPr id="7" name="Freeform 7"/>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8"/>
              <a:stretch>
                <a:fillRect l="-91415" r="-112155"/>
              </a:stretch>
            </a:blipFill>
          </p:spPr>
        </p:sp>
        <p:sp>
          <p:nvSpPr>
            <p:cNvPr id="8" name="Freeform 8"/>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B5B5B"/>
            </a:solidFill>
          </p:spPr>
        </p:sp>
        <p:sp>
          <p:nvSpPr>
            <p:cNvPr id="9" name="Freeform 9"/>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B5B5B"/>
            </a:solidFill>
          </p:spPr>
        </p:sp>
        <p:sp>
          <p:nvSpPr>
            <p:cNvPr id="10" name="Freeform 10"/>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EBCEB5"/>
            </a:solidFill>
          </p:spPr>
        </p:sp>
        <p:sp>
          <p:nvSpPr>
            <p:cNvPr id="11" name="Freeform 11"/>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EBCEB5"/>
            </a:solidFill>
          </p:spPr>
        </p:sp>
        <p:sp>
          <p:nvSpPr>
            <p:cNvPr id="12" name="Freeform 12"/>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EBCEB5"/>
            </a:solidFill>
          </p:spPr>
        </p:sp>
        <p:sp>
          <p:nvSpPr>
            <p:cNvPr id="13" name="Freeform 13"/>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EBCEB5"/>
            </a:solidFill>
          </p:spPr>
        </p:sp>
        <p:sp>
          <p:nvSpPr>
            <p:cNvPr id="14" name="Freeform 14"/>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FCE9D8"/>
            </a:solidFill>
          </p:spPr>
        </p:sp>
      </p:grpSp>
      <p:sp>
        <p:nvSpPr>
          <p:cNvPr id="15" name="Freeform 15"/>
          <p:cNvSpPr/>
          <p:nvPr/>
        </p:nvSpPr>
        <p:spPr>
          <a:xfrm rot="-8100000">
            <a:off x="15171541" y="12095451"/>
            <a:ext cx="9512725" cy="224846"/>
          </a:xfrm>
          <a:custGeom>
            <a:avLst/>
            <a:gdLst/>
            <a:ahLst/>
            <a:cxnLst/>
            <a:rect l="l" t="t" r="r" b="b"/>
            <a:pathLst>
              <a:path w="9512725" h="224846">
                <a:moveTo>
                  <a:pt x="0" y="0"/>
                </a:moveTo>
                <a:lnTo>
                  <a:pt x="9512725" y="0"/>
                </a:lnTo>
                <a:lnTo>
                  <a:pt x="9512725" y="224846"/>
                </a:lnTo>
                <a:lnTo>
                  <a:pt x="0" y="224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16"/>
          <p:cNvSpPr/>
          <p:nvPr/>
        </p:nvSpPr>
        <p:spPr>
          <a:xfrm rot="-8100000">
            <a:off x="16344147" y="12274439"/>
            <a:ext cx="9512725" cy="224846"/>
          </a:xfrm>
          <a:custGeom>
            <a:avLst/>
            <a:gdLst/>
            <a:ahLst/>
            <a:cxnLst/>
            <a:rect l="l" t="t" r="r" b="b"/>
            <a:pathLst>
              <a:path w="9512725" h="224846">
                <a:moveTo>
                  <a:pt x="0" y="0"/>
                </a:moveTo>
                <a:lnTo>
                  <a:pt x="9512725" y="0"/>
                </a:lnTo>
                <a:lnTo>
                  <a:pt x="9512725" y="224846"/>
                </a:lnTo>
                <a:lnTo>
                  <a:pt x="0" y="224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rot="-8100000">
            <a:off x="14795156" y="12764100"/>
            <a:ext cx="9512725" cy="224846"/>
          </a:xfrm>
          <a:custGeom>
            <a:avLst/>
            <a:gdLst/>
            <a:ahLst/>
            <a:cxnLst/>
            <a:rect l="l" t="t" r="r" b="b"/>
            <a:pathLst>
              <a:path w="9512725" h="224846">
                <a:moveTo>
                  <a:pt x="0" y="0"/>
                </a:moveTo>
                <a:lnTo>
                  <a:pt x="9512725" y="0"/>
                </a:lnTo>
                <a:lnTo>
                  <a:pt x="9512725" y="224846"/>
                </a:lnTo>
                <a:lnTo>
                  <a:pt x="0" y="224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8" name="Group 18"/>
          <p:cNvGrpSpPr/>
          <p:nvPr/>
        </p:nvGrpSpPr>
        <p:grpSpPr>
          <a:xfrm>
            <a:off x="5678008" y="5776805"/>
            <a:ext cx="3481495" cy="3481495"/>
            <a:chOff x="0" y="0"/>
            <a:chExt cx="4641994" cy="4641994"/>
          </a:xfrm>
        </p:grpSpPr>
        <p:sp>
          <p:nvSpPr>
            <p:cNvPr id="19" name="Freeform 19"/>
            <p:cNvSpPr/>
            <p:nvPr/>
          </p:nvSpPr>
          <p:spPr>
            <a:xfrm>
              <a:off x="0" y="0"/>
              <a:ext cx="4641994" cy="4641994"/>
            </a:xfrm>
            <a:custGeom>
              <a:avLst/>
              <a:gdLst/>
              <a:ahLst/>
              <a:cxnLst/>
              <a:rect l="l" t="t" r="r" b="b"/>
              <a:pathLst>
                <a:path w="4641994" h="4641994">
                  <a:moveTo>
                    <a:pt x="0" y="0"/>
                  </a:moveTo>
                  <a:lnTo>
                    <a:pt x="4641994" y="0"/>
                  </a:lnTo>
                  <a:lnTo>
                    <a:pt x="4641994" y="4641994"/>
                  </a:lnTo>
                  <a:lnTo>
                    <a:pt x="0" y="46419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20" name="Group 20"/>
            <p:cNvGrpSpPr/>
            <p:nvPr/>
          </p:nvGrpSpPr>
          <p:grpSpPr>
            <a:xfrm>
              <a:off x="375272" y="367663"/>
              <a:ext cx="3891450" cy="3891435"/>
              <a:chOff x="0" y="0"/>
              <a:chExt cx="6350000" cy="6349975"/>
            </a:xfrm>
          </p:grpSpPr>
          <p:sp>
            <p:nvSpPr>
              <p:cNvPr id="21" name="Freeform 2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l="-16666" r="-16666"/>
                </a:stretch>
              </a:blipFill>
            </p:spPr>
          </p:sp>
        </p:grpSp>
      </p:grpSp>
      <p:sp>
        <p:nvSpPr>
          <p:cNvPr id="22" name="TextBox 22"/>
          <p:cNvSpPr txBox="1"/>
          <p:nvPr/>
        </p:nvSpPr>
        <p:spPr>
          <a:xfrm>
            <a:off x="5972238" y="1692488"/>
            <a:ext cx="11499668" cy="3322317"/>
          </a:xfrm>
          <a:prstGeom prst="rect">
            <a:avLst/>
          </a:prstGeom>
        </p:spPr>
        <p:txBody>
          <a:bodyPr lIns="0" tIns="0" rIns="0" bIns="0" rtlCol="0" anchor="t">
            <a:spAutoFit/>
          </a:bodyPr>
          <a:lstStyle/>
          <a:p>
            <a:pPr algn="l">
              <a:lnSpc>
                <a:spcPts val="3500"/>
              </a:lnSpc>
            </a:pPr>
            <a:r>
              <a:rPr lang="en-US" sz="2500">
                <a:solidFill>
                  <a:srgbClr val="FFFFFF"/>
                </a:solidFill>
                <a:latin typeface="Roboto Bold"/>
              </a:rPr>
              <a:t> «Интеллект» ұғымы адаммен анықталғанына қарамастан, оның басқа тірі организмдерде болуы анық. Сонымен қатар, ежелгі уақытта адамның интеллектуалды функцияларына ие механикалық агрегаттар мен жасанды биологиялық тіршілік иелерін (гомункулалар) жасауға бірнеше рет әрекет жасалды. Компьютерлердің пайда болуымен оларды бағдарламалық жасақтама немесе бағдарламалық-аппараттық кешендер арқылы жүзеге асыру идеясы жаңа күшпен басталды.</a:t>
            </a:r>
          </a:p>
          <a:p>
            <a:pPr algn="l">
              <a:lnSpc>
                <a:spcPts val="1960"/>
              </a:lnSpc>
            </a:pPr>
            <a:endParaRPr lang="en-US" sz="2500">
              <a:solidFill>
                <a:srgbClr val="FFFFFF"/>
              </a:solidFill>
              <a:latin typeface="Roboto Bold"/>
            </a:endParaRPr>
          </a:p>
        </p:txBody>
      </p:sp>
      <p:sp>
        <p:nvSpPr>
          <p:cNvPr id="23" name="TextBox 23"/>
          <p:cNvSpPr txBox="1"/>
          <p:nvPr/>
        </p:nvSpPr>
        <p:spPr>
          <a:xfrm>
            <a:off x="1122543" y="2494552"/>
            <a:ext cx="3944593" cy="869679"/>
          </a:xfrm>
          <a:prstGeom prst="rect">
            <a:avLst/>
          </a:prstGeom>
        </p:spPr>
        <p:txBody>
          <a:bodyPr lIns="0" tIns="0" rIns="0" bIns="0" rtlCol="0" anchor="t">
            <a:spAutoFit/>
          </a:bodyPr>
          <a:lstStyle/>
          <a:p>
            <a:pPr algn="ctr">
              <a:lnSpc>
                <a:spcPts val="3514"/>
              </a:lnSpc>
            </a:pPr>
            <a:r>
              <a:rPr lang="en-US" sz="2510">
                <a:solidFill>
                  <a:srgbClr val="000000"/>
                </a:solidFill>
                <a:latin typeface="Roboto Bold"/>
              </a:rPr>
              <a:t>1956 ж Дартмут колледжі</a:t>
            </a:r>
          </a:p>
        </p:txBody>
      </p:sp>
      <p:sp>
        <p:nvSpPr>
          <p:cNvPr id="24" name="TextBox 24"/>
          <p:cNvSpPr txBox="1"/>
          <p:nvPr/>
        </p:nvSpPr>
        <p:spPr>
          <a:xfrm>
            <a:off x="9783211" y="5775733"/>
            <a:ext cx="7968286" cy="3337288"/>
          </a:xfrm>
          <a:prstGeom prst="rect">
            <a:avLst/>
          </a:prstGeom>
        </p:spPr>
        <p:txBody>
          <a:bodyPr lIns="0" tIns="0" rIns="0" bIns="0" rtlCol="0" anchor="t">
            <a:spAutoFit/>
          </a:bodyPr>
          <a:lstStyle/>
          <a:p>
            <a:pPr algn="l">
              <a:lnSpc>
                <a:spcPts val="2954"/>
              </a:lnSpc>
            </a:pPr>
            <a:r>
              <a:rPr lang="en-US" sz="2110">
                <a:solidFill>
                  <a:srgbClr val="FFFFFF"/>
                </a:solidFill>
                <a:latin typeface="Roboto Bold"/>
              </a:rPr>
              <a:t>«жасанды интеллект» (ағылш. artificial intelligence, AI) терминін еңгізеді. Қазіргі уақытта жасанды интеллекттің көптеген анықтамалары бар. Мұндай анықтамалардың әртүрлілігі «жасанды интеллект» ұғымын әртүрлі контексте қарастыруға болатындығымен түсіндіріледі. Оны ғылым (информатика бөлімі), технологиялар жиынтығы немесе іске асырылған ақыл-ой моделі (мақсаты) ретінде қарастыруға болады. Кейбір ғалымдар жасанды интеллектті үнемі тайып кететін және қол жетімді емес нәрсе ретінде қарастырады</a:t>
            </a:r>
          </a:p>
        </p:txBody>
      </p:sp>
      <p:sp>
        <p:nvSpPr>
          <p:cNvPr id="25" name="TextBox 25"/>
          <p:cNvSpPr txBox="1"/>
          <p:nvPr/>
        </p:nvSpPr>
        <p:spPr>
          <a:xfrm>
            <a:off x="5596052" y="9376622"/>
            <a:ext cx="3944593" cy="431529"/>
          </a:xfrm>
          <a:prstGeom prst="rect">
            <a:avLst/>
          </a:prstGeom>
        </p:spPr>
        <p:txBody>
          <a:bodyPr lIns="0" tIns="0" rIns="0" bIns="0" rtlCol="0" anchor="t">
            <a:spAutoFit/>
          </a:bodyPr>
          <a:lstStyle/>
          <a:p>
            <a:pPr algn="ctr">
              <a:lnSpc>
                <a:spcPts val="3514"/>
              </a:lnSpc>
            </a:pPr>
            <a:r>
              <a:rPr lang="en-US" sz="2510">
                <a:solidFill>
                  <a:srgbClr val="FAFAFA"/>
                </a:solidFill>
                <a:latin typeface="Roboto Bold"/>
              </a:rPr>
              <a:t>Джон Маккарти </a:t>
            </a:r>
          </a:p>
        </p:txBody>
      </p:sp>
    </p:spTree>
  </p:cSld>
  <p:clrMapOvr>
    <a:masterClrMapping/>
  </p:clrMapOvr>
  <mc:AlternateContent xmlns:mc="http://schemas.openxmlformats.org/markup-compatibility/2006" xmlns:p14="http://schemas.microsoft.com/office/powerpoint/2010/main">
    <mc:Choice Requires="p14">
      <p:transition spd="slow" p14:dur="2000" advTm="83680"/>
    </mc:Choice>
    <mc:Fallback xmlns="">
      <p:transition spd="slow" advTm="8368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1574</TotalTime>
  <Words>1152</Words>
  <Application>Microsoft Office PowerPoint</Application>
  <PresentationFormat>Произвольный</PresentationFormat>
  <Paragraphs>87</Paragraphs>
  <Slides>15</Slides>
  <Notes>0</Notes>
  <HiddenSlides>0</HiddenSlides>
  <MMClips>0</MMClips>
  <ScaleCrop>false</ScaleCrop>
  <HeadingPairs>
    <vt:vector size="6" baseType="variant">
      <vt:variant>
        <vt:lpstr>Использованные шрифты</vt:lpstr>
      </vt:variant>
      <vt:variant>
        <vt:i4>12</vt:i4>
      </vt:variant>
      <vt:variant>
        <vt:lpstr>Тема</vt:lpstr>
      </vt:variant>
      <vt:variant>
        <vt:i4>1</vt:i4>
      </vt:variant>
      <vt:variant>
        <vt:lpstr>Заголовки слайдов</vt:lpstr>
      </vt:variant>
      <vt:variant>
        <vt:i4>15</vt:i4>
      </vt:variant>
    </vt:vector>
  </HeadingPairs>
  <TitlesOfParts>
    <vt:vector size="28" baseType="lpstr">
      <vt:lpstr>Poppins Bold</vt:lpstr>
      <vt:lpstr>Arial</vt:lpstr>
      <vt:lpstr>Roboto Bold</vt:lpstr>
      <vt:lpstr>Times New Roman</vt:lpstr>
      <vt:lpstr>Montserrat Bold Italics</vt:lpstr>
      <vt:lpstr>Kollektif Bold</vt:lpstr>
      <vt:lpstr>Kollektif</vt:lpstr>
      <vt:lpstr>Calibri</vt:lpstr>
      <vt:lpstr>Clear Sans Bold</vt:lpstr>
      <vt:lpstr>Poppins</vt:lpstr>
      <vt:lpstr>Poppins Semi-Bold</vt:lpstr>
      <vt:lpstr>Barlow Bold</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Timmerman Industries</dc:title>
  <dc:creator>user</dc:creator>
  <cp:lastModifiedBy>Zhekeeva.Akkalam@outlook.com</cp:lastModifiedBy>
  <cp:revision>6</cp:revision>
  <dcterms:created xsi:type="dcterms:W3CDTF">2006-08-16T00:00:00Z</dcterms:created>
  <dcterms:modified xsi:type="dcterms:W3CDTF">2024-06-21T20:56:34Z</dcterms:modified>
  <dc:identifier>DAGHm3UsotI</dc:identifier>
</cp:coreProperties>
</file>